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handoutMasterIdLst>
    <p:handoutMasterId r:id="rId29"/>
  </p:handoutMasterIdLst>
  <p:sldIdLst>
    <p:sldId id="257" r:id="rId2"/>
    <p:sldId id="293" r:id="rId3"/>
    <p:sldId id="305" r:id="rId4"/>
    <p:sldId id="318" r:id="rId5"/>
    <p:sldId id="319" r:id="rId6"/>
    <p:sldId id="310" r:id="rId7"/>
    <p:sldId id="309" r:id="rId8"/>
    <p:sldId id="320" r:id="rId9"/>
    <p:sldId id="258" r:id="rId10"/>
    <p:sldId id="325" r:id="rId11"/>
    <p:sldId id="264" r:id="rId12"/>
    <p:sldId id="306" r:id="rId13"/>
    <p:sldId id="307" r:id="rId14"/>
    <p:sldId id="308" r:id="rId15"/>
    <p:sldId id="326" r:id="rId16"/>
    <p:sldId id="314" r:id="rId17"/>
    <p:sldId id="315" r:id="rId18"/>
    <p:sldId id="321" r:id="rId19"/>
    <p:sldId id="327" r:id="rId20"/>
    <p:sldId id="290" r:id="rId21"/>
    <p:sldId id="292" r:id="rId22"/>
    <p:sldId id="316" r:id="rId23"/>
    <p:sldId id="322" r:id="rId24"/>
    <p:sldId id="323" r:id="rId25"/>
    <p:sldId id="324" r:id="rId26"/>
    <p:sldId id="3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nne Caldes, Ricard" initials="RMC" lastIdx="3" clrIdx="0"/>
  <p:cmAuthor id="1" name="Beltran Ruiz, Cristina" initials="BRC" lastIdx="7" clrIdx="1">
    <p:extLst/>
  </p:cmAuthor>
  <p:cmAuthor id="2" name="Mantilla Ramos Maria" initials="MR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E0E"/>
    <a:srgbClr val="C0E779"/>
    <a:srgbClr val="EFEFEF"/>
    <a:srgbClr val="D4FF86"/>
    <a:srgbClr val="D7FF63"/>
    <a:srgbClr val="658F21"/>
    <a:srgbClr val="CADB2A"/>
    <a:srgbClr val="8D2ADB"/>
    <a:srgbClr val="50008E"/>
    <a:srgbClr val="7FB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3567" autoAdjust="0"/>
  </p:normalViewPr>
  <p:slideViewPr>
    <p:cSldViewPr>
      <p:cViewPr varScale="1">
        <p:scale>
          <a:sx n="96" d="100"/>
          <a:sy n="96" d="100"/>
        </p:scale>
        <p:origin x="-2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3-30T14:17:25.605" idx="2">
    <p:pos x="10" y="10"/>
    <p:text>gregar como ejemplo uno de los KPIs con sus conversiones!!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03-30T14:17:25.605" idx="3">
    <p:pos x="10" y="10"/>
    <p:text>gregar como ejemplo uno de los KPIs con sus conversiones!! </p:text>
  </p:cm>
</p: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C0018-308B-4823-8C6C-27ECA9C836C2}" type="doc">
      <dgm:prSet loTypeId="urn:microsoft.com/office/officeart/2005/8/layout/process1" loCatId="process" qsTypeId="urn:microsoft.com/office/officeart/2005/8/quickstyle/simple1" qsCatId="simple" csTypeId="urn:microsoft.com/office/officeart/2005/8/colors/accent6_4" csCatId="accent6" phldr="1"/>
      <dgm:spPr/>
    </dgm:pt>
    <dgm:pt modelId="{51992B88-87C7-4186-9ACD-55F8CE327C52}">
      <dgm:prSet phldrT="[Text]"/>
      <dgm:spPr/>
      <dgm:t>
        <a:bodyPr/>
        <a:lstStyle/>
        <a:p>
          <a:r>
            <a:rPr lang="es-CO" noProof="0" dirty="0" smtClean="0"/>
            <a:t>Revisión energética</a:t>
          </a:r>
          <a:endParaRPr lang="es-CO" noProof="0" dirty="0"/>
        </a:p>
      </dgm:t>
    </dgm:pt>
    <dgm:pt modelId="{12E5F6C0-7C0F-4648-82E0-5ED96A750619}" type="parTrans" cxnId="{A457B792-17FC-46B2-913A-01FD7275E3D8}">
      <dgm:prSet/>
      <dgm:spPr/>
      <dgm:t>
        <a:bodyPr/>
        <a:lstStyle/>
        <a:p>
          <a:endParaRPr lang="en-GB"/>
        </a:p>
      </dgm:t>
    </dgm:pt>
    <dgm:pt modelId="{B92010A6-5563-4368-91E3-C64F3F0A0164}" type="sibTrans" cxnId="{A457B792-17FC-46B2-913A-01FD7275E3D8}">
      <dgm:prSet/>
      <dgm:spPr/>
      <dgm:t>
        <a:bodyPr/>
        <a:lstStyle/>
        <a:p>
          <a:endParaRPr lang="en-GB" dirty="0"/>
        </a:p>
      </dgm:t>
    </dgm:pt>
    <dgm:pt modelId="{06617CCD-6D3A-42AD-B2AD-0A8B48C4B80D}">
      <dgm:prSet phldrT="[Text]"/>
      <dgm:spPr/>
      <dgm:t>
        <a:bodyPr/>
        <a:lstStyle/>
        <a:p>
          <a:r>
            <a:rPr lang="es-CO" noProof="0" dirty="0" smtClean="0"/>
            <a:t>Indicadores de rendimiento</a:t>
          </a:r>
          <a:endParaRPr lang="es-CO" noProof="0" dirty="0"/>
        </a:p>
      </dgm:t>
    </dgm:pt>
    <dgm:pt modelId="{9EA19459-0BFF-4AE1-B086-88319BA27E07}" type="parTrans" cxnId="{A891E73F-4215-4506-A6F0-DE72756269D7}">
      <dgm:prSet/>
      <dgm:spPr/>
      <dgm:t>
        <a:bodyPr/>
        <a:lstStyle/>
        <a:p>
          <a:endParaRPr lang="en-GB"/>
        </a:p>
      </dgm:t>
    </dgm:pt>
    <dgm:pt modelId="{1C487F8E-A883-4255-9473-25D73AF01271}" type="sibTrans" cxnId="{A891E73F-4215-4506-A6F0-DE72756269D7}">
      <dgm:prSet/>
      <dgm:spPr/>
      <dgm:t>
        <a:bodyPr/>
        <a:lstStyle/>
        <a:p>
          <a:endParaRPr lang="en-GB"/>
        </a:p>
      </dgm:t>
    </dgm:pt>
    <dgm:pt modelId="{A9EE357A-8EFC-4941-B825-3024C79F8DEF}">
      <dgm:prSet phldrT="[Text]"/>
      <dgm:spPr/>
      <dgm:t>
        <a:bodyPr/>
        <a:lstStyle/>
        <a:p>
          <a:r>
            <a:rPr lang="es-CO" noProof="0" dirty="0" smtClean="0"/>
            <a:t>Línea base </a:t>
          </a:r>
          <a:endParaRPr lang="es-CO" noProof="0" dirty="0"/>
        </a:p>
      </dgm:t>
    </dgm:pt>
    <dgm:pt modelId="{53B9DA9B-9D66-47BA-9215-A0964B23A70F}" type="parTrans" cxnId="{1E550D3E-D856-4736-A2F0-2ACBD6697D51}">
      <dgm:prSet/>
      <dgm:spPr/>
      <dgm:t>
        <a:bodyPr/>
        <a:lstStyle/>
        <a:p>
          <a:endParaRPr lang="en-GB"/>
        </a:p>
      </dgm:t>
    </dgm:pt>
    <dgm:pt modelId="{6339945A-057B-479E-A42F-27F10A1C208D}" type="sibTrans" cxnId="{1E550D3E-D856-4736-A2F0-2ACBD6697D51}">
      <dgm:prSet/>
      <dgm:spPr/>
      <dgm:t>
        <a:bodyPr/>
        <a:lstStyle/>
        <a:p>
          <a:endParaRPr lang="en-GB"/>
        </a:p>
      </dgm:t>
    </dgm:pt>
    <dgm:pt modelId="{3E03A459-996F-48B2-8D2F-BB0CE62CD162}" type="pres">
      <dgm:prSet presAssocID="{15AC0018-308B-4823-8C6C-27ECA9C836C2}" presName="Name0" presStyleCnt="0">
        <dgm:presLayoutVars>
          <dgm:dir/>
          <dgm:resizeHandles val="exact"/>
        </dgm:presLayoutVars>
      </dgm:prSet>
      <dgm:spPr/>
    </dgm:pt>
    <dgm:pt modelId="{98E6C6C9-C511-46C0-B48E-C715B618C12C}" type="pres">
      <dgm:prSet presAssocID="{51992B88-87C7-4186-9ACD-55F8CE327C52}" presName="node" presStyleLbl="node1" presStyleIdx="0" presStyleCnt="3">
        <dgm:presLayoutVars>
          <dgm:bulletEnabled val="1"/>
        </dgm:presLayoutVars>
      </dgm:prSet>
      <dgm:spPr/>
      <dgm:t>
        <a:bodyPr/>
        <a:lstStyle/>
        <a:p>
          <a:endParaRPr lang="en-GB"/>
        </a:p>
      </dgm:t>
    </dgm:pt>
    <dgm:pt modelId="{1F41DC14-26FA-4715-82FE-03D94D3F8FA2}" type="pres">
      <dgm:prSet presAssocID="{B92010A6-5563-4368-91E3-C64F3F0A0164}" presName="sibTrans" presStyleLbl="sibTrans2D1" presStyleIdx="0" presStyleCnt="2"/>
      <dgm:spPr/>
      <dgm:t>
        <a:bodyPr/>
        <a:lstStyle/>
        <a:p>
          <a:endParaRPr lang="en-US"/>
        </a:p>
      </dgm:t>
    </dgm:pt>
    <dgm:pt modelId="{96CBABD2-3E6B-4CD5-8D7D-AF8B69EA3930}" type="pres">
      <dgm:prSet presAssocID="{B92010A6-5563-4368-91E3-C64F3F0A0164}" presName="connectorText" presStyleLbl="sibTrans2D1" presStyleIdx="0" presStyleCnt="2"/>
      <dgm:spPr/>
      <dgm:t>
        <a:bodyPr/>
        <a:lstStyle/>
        <a:p>
          <a:endParaRPr lang="en-US"/>
        </a:p>
      </dgm:t>
    </dgm:pt>
    <dgm:pt modelId="{20062C64-EAB8-4053-9694-E1323864FB2A}" type="pres">
      <dgm:prSet presAssocID="{06617CCD-6D3A-42AD-B2AD-0A8B48C4B80D}" presName="node" presStyleLbl="node1" presStyleIdx="1" presStyleCnt="3">
        <dgm:presLayoutVars>
          <dgm:bulletEnabled val="1"/>
        </dgm:presLayoutVars>
      </dgm:prSet>
      <dgm:spPr/>
      <dgm:t>
        <a:bodyPr/>
        <a:lstStyle/>
        <a:p>
          <a:endParaRPr lang="en-US"/>
        </a:p>
      </dgm:t>
    </dgm:pt>
    <dgm:pt modelId="{7D5F5367-509F-4855-892D-3C6093368129}" type="pres">
      <dgm:prSet presAssocID="{1C487F8E-A883-4255-9473-25D73AF01271}" presName="sibTrans" presStyleLbl="sibTrans2D1" presStyleIdx="1" presStyleCnt="2"/>
      <dgm:spPr/>
      <dgm:t>
        <a:bodyPr/>
        <a:lstStyle/>
        <a:p>
          <a:endParaRPr lang="en-US"/>
        </a:p>
      </dgm:t>
    </dgm:pt>
    <dgm:pt modelId="{AEA58167-A428-4980-BCDE-F4D4731DB816}" type="pres">
      <dgm:prSet presAssocID="{1C487F8E-A883-4255-9473-25D73AF01271}" presName="connectorText" presStyleLbl="sibTrans2D1" presStyleIdx="1" presStyleCnt="2"/>
      <dgm:spPr/>
      <dgm:t>
        <a:bodyPr/>
        <a:lstStyle/>
        <a:p>
          <a:endParaRPr lang="en-US"/>
        </a:p>
      </dgm:t>
    </dgm:pt>
    <dgm:pt modelId="{FEF89118-31FF-4615-8EB9-4D30AF66847E}" type="pres">
      <dgm:prSet presAssocID="{A9EE357A-8EFC-4941-B825-3024C79F8DEF}" presName="node" presStyleLbl="node1" presStyleIdx="2" presStyleCnt="3">
        <dgm:presLayoutVars>
          <dgm:bulletEnabled val="1"/>
        </dgm:presLayoutVars>
      </dgm:prSet>
      <dgm:spPr/>
      <dgm:t>
        <a:bodyPr/>
        <a:lstStyle/>
        <a:p>
          <a:endParaRPr lang="en-US"/>
        </a:p>
      </dgm:t>
    </dgm:pt>
  </dgm:ptLst>
  <dgm:cxnLst>
    <dgm:cxn modelId="{82F178BB-540E-4380-9CC7-A784B64E501C}" type="presOf" srcId="{1C487F8E-A883-4255-9473-25D73AF01271}" destId="{7D5F5367-509F-4855-892D-3C6093368129}" srcOrd="0" destOrd="0" presId="urn:microsoft.com/office/officeart/2005/8/layout/process1"/>
    <dgm:cxn modelId="{120D2E66-495F-4D5B-BB8D-4BF3F1FB8031}" type="presOf" srcId="{B92010A6-5563-4368-91E3-C64F3F0A0164}" destId="{96CBABD2-3E6B-4CD5-8D7D-AF8B69EA3930}" srcOrd="1" destOrd="0" presId="urn:microsoft.com/office/officeart/2005/8/layout/process1"/>
    <dgm:cxn modelId="{A891E73F-4215-4506-A6F0-DE72756269D7}" srcId="{15AC0018-308B-4823-8C6C-27ECA9C836C2}" destId="{06617CCD-6D3A-42AD-B2AD-0A8B48C4B80D}" srcOrd="1" destOrd="0" parTransId="{9EA19459-0BFF-4AE1-B086-88319BA27E07}" sibTransId="{1C487F8E-A883-4255-9473-25D73AF01271}"/>
    <dgm:cxn modelId="{C42D1107-EE32-4D16-B137-75E17F032A48}" type="presOf" srcId="{1C487F8E-A883-4255-9473-25D73AF01271}" destId="{AEA58167-A428-4980-BCDE-F4D4731DB816}" srcOrd="1" destOrd="0" presId="urn:microsoft.com/office/officeart/2005/8/layout/process1"/>
    <dgm:cxn modelId="{F826CF06-BE8B-45DA-8B98-E05AB6CF4BE2}" type="presOf" srcId="{A9EE357A-8EFC-4941-B825-3024C79F8DEF}" destId="{FEF89118-31FF-4615-8EB9-4D30AF66847E}" srcOrd="0" destOrd="0" presId="urn:microsoft.com/office/officeart/2005/8/layout/process1"/>
    <dgm:cxn modelId="{34FC6A4B-25FA-4D96-8AE9-0F36733AF18A}" type="presOf" srcId="{06617CCD-6D3A-42AD-B2AD-0A8B48C4B80D}" destId="{20062C64-EAB8-4053-9694-E1323864FB2A}" srcOrd="0" destOrd="0" presId="urn:microsoft.com/office/officeart/2005/8/layout/process1"/>
    <dgm:cxn modelId="{C3C898C5-836D-4D5B-8317-480AC37A9DF5}" type="presOf" srcId="{15AC0018-308B-4823-8C6C-27ECA9C836C2}" destId="{3E03A459-996F-48B2-8D2F-BB0CE62CD162}" srcOrd="0" destOrd="0" presId="urn:microsoft.com/office/officeart/2005/8/layout/process1"/>
    <dgm:cxn modelId="{CFE2C46B-232D-4628-9491-43B9DC8F01B7}" type="presOf" srcId="{B92010A6-5563-4368-91E3-C64F3F0A0164}" destId="{1F41DC14-26FA-4715-82FE-03D94D3F8FA2}" srcOrd="0" destOrd="0" presId="urn:microsoft.com/office/officeart/2005/8/layout/process1"/>
    <dgm:cxn modelId="{A457B792-17FC-46B2-913A-01FD7275E3D8}" srcId="{15AC0018-308B-4823-8C6C-27ECA9C836C2}" destId="{51992B88-87C7-4186-9ACD-55F8CE327C52}" srcOrd="0" destOrd="0" parTransId="{12E5F6C0-7C0F-4648-82E0-5ED96A750619}" sibTransId="{B92010A6-5563-4368-91E3-C64F3F0A0164}"/>
    <dgm:cxn modelId="{1E550D3E-D856-4736-A2F0-2ACBD6697D51}" srcId="{15AC0018-308B-4823-8C6C-27ECA9C836C2}" destId="{A9EE357A-8EFC-4941-B825-3024C79F8DEF}" srcOrd="2" destOrd="0" parTransId="{53B9DA9B-9D66-47BA-9215-A0964B23A70F}" sibTransId="{6339945A-057B-479E-A42F-27F10A1C208D}"/>
    <dgm:cxn modelId="{0145442C-DD66-4FBA-9231-AA4CC93F95E4}" type="presOf" srcId="{51992B88-87C7-4186-9ACD-55F8CE327C52}" destId="{98E6C6C9-C511-46C0-B48E-C715B618C12C}" srcOrd="0" destOrd="0" presId="urn:microsoft.com/office/officeart/2005/8/layout/process1"/>
    <dgm:cxn modelId="{1B5B034E-A82B-46CB-892C-8FC05D10DCE0}" type="presParOf" srcId="{3E03A459-996F-48B2-8D2F-BB0CE62CD162}" destId="{98E6C6C9-C511-46C0-B48E-C715B618C12C}" srcOrd="0" destOrd="0" presId="urn:microsoft.com/office/officeart/2005/8/layout/process1"/>
    <dgm:cxn modelId="{7E441256-BA32-4481-9E0A-B1B8BEE9782A}" type="presParOf" srcId="{3E03A459-996F-48B2-8D2F-BB0CE62CD162}" destId="{1F41DC14-26FA-4715-82FE-03D94D3F8FA2}" srcOrd="1" destOrd="0" presId="urn:microsoft.com/office/officeart/2005/8/layout/process1"/>
    <dgm:cxn modelId="{8CA670FD-DAD9-465B-BE03-C8BC98550061}" type="presParOf" srcId="{1F41DC14-26FA-4715-82FE-03D94D3F8FA2}" destId="{96CBABD2-3E6B-4CD5-8D7D-AF8B69EA3930}" srcOrd="0" destOrd="0" presId="urn:microsoft.com/office/officeart/2005/8/layout/process1"/>
    <dgm:cxn modelId="{BB6F0F86-0BE1-42C5-82B6-5D32BDC42A07}" type="presParOf" srcId="{3E03A459-996F-48B2-8D2F-BB0CE62CD162}" destId="{20062C64-EAB8-4053-9694-E1323864FB2A}" srcOrd="2" destOrd="0" presId="urn:microsoft.com/office/officeart/2005/8/layout/process1"/>
    <dgm:cxn modelId="{4E320012-AAF1-4436-9234-C6FDA7A7A4CD}" type="presParOf" srcId="{3E03A459-996F-48B2-8D2F-BB0CE62CD162}" destId="{7D5F5367-509F-4855-892D-3C6093368129}" srcOrd="3" destOrd="0" presId="urn:microsoft.com/office/officeart/2005/8/layout/process1"/>
    <dgm:cxn modelId="{1C35D2FB-C1E3-4385-A335-82A498690ED1}" type="presParOf" srcId="{7D5F5367-509F-4855-892D-3C6093368129}" destId="{AEA58167-A428-4980-BCDE-F4D4731DB816}" srcOrd="0" destOrd="0" presId="urn:microsoft.com/office/officeart/2005/8/layout/process1"/>
    <dgm:cxn modelId="{E4E544E4-4E85-4EF3-BB49-AA611960FBD1}" type="presParOf" srcId="{3E03A459-996F-48B2-8D2F-BB0CE62CD162}" destId="{FEF89118-31FF-4615-8EB9-4D30AF66847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5F96D-9FCC-43DA-B575-429B2D6E2CEB}"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GB"/>
        </a:p>
      </dgm:t>
    </dgm:pt>
    <dgm:pt modelId="{BDF391A6-8077-4140-87D2-99AD79785D0E}">
      <dgm:prSet phldrT="[Text]"/>
      <dgm:spPr/>
      <dgm:t>
        <a:bodyPr/>
        <a:lstStyle/>
        <a:p>
          <a:r>
            <a:rPr lang="en-GB" noProof="0" dirty="0" err="1" smtClean="0"/>
            <a:t>Calculador</a:t>
          </a:r>
          <a:r>
            <a:rPr lang="en-GB" noProof="0" dirty="0" smtClean="0"/>
            <a:t> para el </a:t>
          </a:r>
          <a:r>
            <a:rPr lang="en-GB" noProof="0" dirty="0" err="1" smtClean="0"/>
            <a:t>usuario</a:t>
          </a:r>
          <a:r>
            <a:rPr lang="en-GB" noProof="0" dirty="0" smtClean="0"/>
            <a:t> final</a:t>
          </a:r>
          <a:endParaRPr lang="en-GB" noProof="0" dirty="0"/>
        </a:p>
      </dgm:t>
    </dgm:pt>
    <dgm:pt modelId="{0DA8E26F-CECC-4EBF-B8DE-D3D43D32B266}" type="parTrans" cxnId="{497F7DFA-4D6D-4EF1-B17A-D2A3F1C9A031}">
      <dgm:prSet/>
      <dgm:spPr/>
      <dgm:t>
        <a:bodyPr/>
        <a:lstStyle/>
        <a:p>
          <a:endParaRPr lang="en-GB"/>
        </a:p>
      </dgm:t>
    </dgm:pt>
    <dgm:pt modelId="{1A7E1E6B-E42C-46D4-9ADA-210AD4C07BA5}" type="sibTrans" cxnId="{497F7DFA-4D6D-4EF1-B17A-D2A3F1C9A031}">
      <dgm:prSet/>
      <dgm:spPr/>
      <dgm:t>
        <a:bodyPr/>
        <a:lstStyle/>
        <a:p>
          <a:endParaRPr lang="en-GB"/>
        </a:p>
      </dgm:t>
    </dgm:pt>
    <dgm:pt modelId="{AE85FCAD-0F18-416A-BC11-CDC800D93C01}">
      <dgm:prSet phldrT="[Text]"/>
      <dgm:spPr/>
      <dgm:t>
        <a:bodyPr/>
        <a:lstStyle/>
        <a:p>
          <a:r>
            <a:rPr lang="en-GB" dirty="0" err="1" smtClean="0"/>
            <a:t>Calculador</a:t>
          </a:r>
          <a:r>
            <a:rPr lang="en-GB" dirty="0" smtClean="0"/>
            <a:t> para </a:t>
          </a:r>
          <a:r>
            <a:rPr lang="en-GB" dirty="0" err="1" smtClean="0"/>
            <a:t>las</a:t>
          </a:r>
          <a:r>
            <a:rPr lang="en-GB" dirty="0" smtClean="0"/>
            <a:t> </a:t>
          </a:r>
          <a:r>
            <a:rPr lang="en-GB" dirty="0" err="1" smtClean="0"/>
            <a:t>ciudades</a:t>
          </a:r>
          <a:endParaRPr lang="en-GB" dirty="0"/>
        </a:p>
      </dgm:t>
    </dgm:pt>
    <dgm:pt modelId="{C575AF83-6F4D-4274-9BF0-CA7E6E8160F6}" type="parTrans" cxnId="{BFF89658-1E0D-47BD-8435-C2085D551ED6}">
      <dgm:prSet/>
      <dgm:spPr/>
      <dgm:t>
        <a:bodyPr/>
        <a:lstStyle/>
        <a:p>
          <a:endParaRPr lang="en-GB"/>
        </a:p>
      </dgm:t>
    </dgm:pt>
    <dgm:pt modelId="{979AA568-A428-43B1-AC84-749D642D0A15}" type="sibTrans" cxnId="{BFF89658-1E0D-47BD-8435-C2085D551ED6}">
      <dgm:prSet/>
      <dgm:spPr/>
      <dgm:t>
        <a:bodyPr/>
        <a:lstStyle/>
        <a:p>
          <a:endParaRPr lang="en-GB"/>
        </a:p>
      </dgm:t>
    </dgm:pt>
    <dgm:pt modelId="{EA360FD1-F5DA-4E90-A45B-2CBC28285306}" type="pres">
      <dgm:prSet presAssocID="{39B5F96D-9FCC-43DA-B575-429B2D6E2CEB}" presName="Name0" presStyleCnt="0">
        <dgm:presLayoutVars>
          <dgm:chMax val="21"/>
          <dgm:chPref val="21"/>
        </dgm:presLayoutVars>
      </dgm:prSet>
      <dgm:spPr/>
      <dgm:t>
        <a:bodyPr/>
        <a:lstStyle/>
        <a:p>
          <a:endParaRPr lang="en-GB"/>
        </a:p>
      </dgm:t>
    </dgm:pt>
    <dgm:pt modelId="{D2F96E80-83F6-47C6-A3B1-792AB3291548}" type="pres">
      <dgm:prSet presAssocID="{BDF391A6-8077-4140-87D2-99AD79785D0E}" presName="text1" presStyleCnt="0"/>
      <dgm:spPr/>
    </dgm:pt>
    <dgm:pt modelId="{A8E4E70A-D077-44F2-92E0-5FB35E226A47}" type="pres">
      <dgm:prSet presAssocID="{BDF391A6-8077-4140-87D2-99AD79785D0E}" presName="textRepeatNode" presStyleLbl="alignNode1" presStyleIdx="0" presStyleCnt="2" custLinFactNeighborX="2735" custLinFactNeighborY="-21181">
        <dgm:presLayoutVars>
          <dgm:chMax val="0"/>
          <dgm:chPref val="0"/>
          <dgm:bulletEnabled val="1"/>
        </dgm:presLayoutVars>
      </dgm:prSet>
      <dgm:spPr/>
      <dgm:t>
        <a:bodyPr/>
        <a:lstStyle/>
        <a:p>
          <a:endParaRPr lang="en-GB"/>
        </a:p>
      </dgm:t>
    </dgm:pt>
    <dgm:pt modelId="{C81938CE-8753-4B18-A612-69E1D0A10E24}" type="pres">
      <dgm:prSet presAssocID="{BDF391A6-8077-4140-87D2-99AD79785D0E}" presName="textaccent1" presStyleCnt="0"/>
      <dgm:spPr/>
    </dgm:pt>
    <dgm:pt modelId="{F461F751-AF30-46F7-9200-01AFAF843400}" type="pres">
      <dgm:prSet presAssocID="{BDF391A6-8077-4140-87D2-99AD79785D0E}" presName="accentRepeatNode" presStyleLbl="solidAlignAcc1" presStyleIdx="0" presStyleCnt="4" custLinFactY="-78850" custLinFactNeighborX="24121" custLinFactNeighborY="-100000"/>
      <dgm:spPr/>
    </dgm:pt>
    <dgm:pt modelId="{3DA36A3F-0FA3-4C8D-9CDB-410151E68433}" type="pres">
      <dgm:prSet presAssocID="{1A7E1E6B-E42C-46D4-9ADA-210AD4C07BA5}" presName="image1" presStyleCnt="0"/>
      <dgm:spPr/>
    </dgm:pt>
    <dgm:pt modelId="{42021E5B-4D6C-47BA-9805-1A93A20714AF}" type="pres">
      <dgm:prSet presAssocID="{1A7E1E6B-E42C-46D4-9ADA-210AD4C07BA5}" presName="imageRepeatNode" presStyleLbl="alignAcc1" presStyleIdx="0" presStyleCnt="2" custScaleX="103311" custScaleY="110280" custLinFactNeighborX="6586" custLinFactNeighborY="-28815"/>
      <dgm:spPr/>
      <dgm:t>
        <a:bodyPr/>
        <a:lstStyle/>
        <a:p>
          <a:endParaRPr lang="en-GB"/>
        </a:p>
      </dgm:t>
    </dgm:pt>
    <dgm:pt modelId="{0DCC3846-7968-4303-BBEC-D5701FA8C697}" type="pres">
      <dgm:prSet presAssocID="{1A7E1E6B-E42C-46D4-9ADA-210AD4C07BA5}" presName="imageaccent1" presStyleCnt="0"/>
      <dgm:spPr/>
    </dgm:pt>
    <dgm:pt modelId="{B247EBB3-813C-4953-8B7F-18E351646280}" type="pres">
      <dgm:prSet presAssocID="{1A7E1E6B-E42C-46D4-9ADA-210AD4C07BA5}" presName="accentRepeatNode" presStyleLbl="solidAlignAcc1" presStyleIdx="1" presStyleCnt="4" custLinFactY="-100000" custLinFactNeighborX="54434" custLinFactNeighborY="-117620"/>
      <dgm:spPr/>
    </dgm:pt>
    <dgm:pt modelId="{BA47BD9C-B557-47F4-9D4B-7FBA9F9CA8A8}" type="pres">
      <dgm:prSet presAssocID="{AE85FCAD-0F18-416A-BC11-CDC800D93C01}" presName="text2" presStyleCnt="0"/>
      <dgm:spPr/>
    </dgm:pt>
    <dgm:pt modelId="{5C84F668-65CC-4F37-8073-E479DB6B0BBD}" type="pres">
      <dgm:prSet presAssocID="{AE85FCAD-0F18-416A-BC11-CDC800D93C01}" presName="textRepeatNode" presStyleLbl="alignNode1" presStyleIdx="1" presStyleCnt="2" custLinFactNeighborX="825" custLinFactNeighborY="-18205">
        <dgm:presLayoutVars>
          <dgm:chMax val="0"/>
          <dgm:chPref val="0"/>
          <dgm:bulletEnabled val="1"/>
        </dgm:presLayoutVars>
      </dgm:prSet>
      <dgm:spPr/>
      <dgm:t>
        <a:bodyPr/>
        <a:lstStyle/>
        <a:p>
          <a:endParaRPr lang="en-GB"/>
        </a:p>
      </dgm:t>
    </dgm:pt>
    <dgm:pt modelId="{2C73FB45-EC0B-428B-8AFA-8D6D5519E3C0}" type="pres">
      <dgm:prSet presAssocID="{AE85FCAD-0F18-416A-BC11-CDC800D93C01}" presName="textaccent2" presStyleCnt="0"/>
      <dgm:spPr/>
    </dgm:pt>
    <dgm:pt modelId="{7ED59000-F76A-49D0-BEE4-CB09B1E3DAD1}" type="pres">
      <dgm:prSet presAssocID="{AE85FCAD-0F18-416A-BC11-CDC800D93C01}" presName="accentRepeatNode" presStyleLbl="solidAlignAcc1" presStyleIdx="2" presStyleCnt="4" custLinFactY="-57632" custLinFactNeighborX="7791" custLinFactNeighborY="-100000"/>
      <dgm:spPr/>
    </dgm:pt>
    <dgm:pt modelId="{1DB5EFCF-55B9-45A5-8F3B-A71A8F73AAFB}" type="pres">
      <dgm:prSet presAssocID="{979AA568-A428-43B1-AC84-749D642D0A15}" presName="image2" presStyleCnt="0"/>
      <dgm:spPr/>
    </dgm:pt>
    <dgm:pt modelId="{125E8E60-63E6-43D7-888A-C42CD8408DDC}" type="pres">
      <dgm:prSet presAssocID="{979AA568-A428-43B1-AC84-749D642D0A15}" presName="imageRepeatNode" presStyleLbl="alignAcc1" presStyleIdx="1" presStyleCnt="2" custScaleX="123031" custScaleY="123638" custLinFactNeighborX="-6585" custLinFactNeighborY="21333"/>
      <dgm:spPr/>
      <dgm:t>
        <a:bodyPr/>
        <a:lstStyle/>
        <a:p>
          <a:endParaRPr lang="en-GB"/>
        </a:p>
      </dgm:t>
    </dgm:pt>
    <dgm:pt modelId="{47FECD63-50A2-4BC8-9C96-FF12D54D25F6}" type="pres">
      <dgm:prSet presAssocID="{979AA568-A428-43B1-AC84-749D642D0A15}" presName="imageaccent2" presStyleCnt="0"/>
      <dgm:spPr/>
    </dgm:pt>
    <dgm:pt modelId="{56DE582E-A6D4-47F9-9147-AFB036FEF189}" type="pres">
      <dgm:prSet presAssocID="{979AA568-A428-43B1-AC84-749D642D0A15}" presName="accentRepeatNode" presStyleLbl="solidAlignAcc1" presStyleIdx="3" presStyleCnt="4" custLinFactY="-96829" custLinFactNeighborX="20572" custLinFactNeighborY="-100000"/>
      <dgm:spPr/>
    </dgm:pt>
  </dgm:ptLst>
  <dgm:cxnLst>
    <dgm:cxn modelId="{D8DF8EC9-53D9-48A1-BE31-9CEE59598EDB}" type="presOf" srcId="{39B5F96D-9FCC-43DA-B575-429B2D6E2CEB}" destId="{EA360FD1-F5DA-4E90-A45B-2CBC28285306}" srcOrd="0" destOrd="0" presId="urn:microsoft.com/office/officeart/2008/layout/HexagonCluster"/>
    <dgm:cxn modelId="{BFF89658-1E0D-47BD-8435-C2085D551ED6}" srcId="{39B5F96D-9FCC-43DA-B575-429B2D6E2CEB}" destId="{AE85FCAD-0F18-416A-BC11-CDC800D93C01}" srcOrd="1" destOrd="0" parTransId="{C575AF83-6F4D-4274-9BF0-CA7E6E8160F6}" sibTransId="{979AA568-A428-43B1-AC84-749D642D0A15}"/>
    <dgm:cxn modelId="{8012CB55-CB99-4460-95C9-004EC482388C}" type="presOf" srcId="{1A7E1E6B-E42C-46D4-9ADA-210AD4C07BA5}" destId="{42021E5B-4D6C-47BA-9805-1A93A20714AF}" srcOrd="0" destOrd="0" presId="urn:microsoft.com/office/officeart/2008/layout/HexagonCluster"/>
    <dgm:cxn modelId="{E0AC8694-5129-4AE8-AE70-160072F1F63E}" type="presOf" srcId="{AE85FCAD-0F18-416A-BC11-CDC800D93C01}" destId="{5C84F668-65CC-4F37-8073-E479DB6B0BBD}" srcOrd="0" destOrd="0" presId="urn:microsoft.com/office/officeart/2008/layout/HexagonCluster"/>
    <dgm:cxn modelId="{B91F4667-9167-4616-A63F-FD17B414E5FA}" type="presOf" srcId="{BDF391A6-8077-4140-87D2-99AD79785D0E}" destId="{A8E4E70A-D077-44F2-92E0-5FB35E226A47}" srcOrd="0" destOrd="0" presId="urn:microsoft.com/office/officeart/2008/layout/HexagonCluster"/>
    <dgm:cxn modelId="{9FCDD473-0882-419F-A734-3ADB930D2921}" type="presOf" srcId="{979AA568-A428-43B1-AC84-749D642D0A15}" destId="{125E8E60-63E6-43D7-888A-C42CD8408DDC}" srcOrd="0" destOrd="0" presId="urn:microsoft.com/office/officeart/2008/layout/HexagonCluster"/>
    <dgm:cxn modelId="{497F7DFA-4D6D-4EF1-B17A-D2A3F1C9A031}" srcId="{39B5F96D-9FCC-43DA-B575-429B2D6E2CEB}" destId="{BDF391A6-8077-4140-87D2-99AD79785D0E}" srcOrd="0" destOrd="0" parTransId="{0DA8E26F-CECC-4EBF-B8DE-D3D43D32B266}" sibTransId="{1A7E1E6B-E42C-46D4-9ADA-210AD4C07BA5}"/>
    <dgm:cxn modelId="{8CEE254A-8872-4BB1-B49C-1D0107170C04}" type="presParOf" srcId="{EA360FD1-F5DA-4E90-A45B-2CBC28285306}" destId="{D2F96E80-83F6-47C6-A3B1-792AB3291548}" srcOrd="0" destOrd="0" presId="urn:microsoft.com/office/officeart/2008/layout/HexagonCluster"/>
    <dgm:cxn modelId="{86DBD7F2-3472-4779-B83D-26C7987049F7}" type="presParOf" srcId="{D2F96E80-83F6-47C6-A3B1-792AB3291548}" destId="{A8E4E70A-D077-44F2-92E0-5FB35E226A47}" srcOrd="0" destOrd="0" presId="urn:microsoft.com/office/officeart/2008/layout/HexagonCluster"/>
    <dgm:cxn modelId="{0FDBC0FE-97C1-44AF-BAF2-514662189159}" type="presParOf" srcId="{EA360FD1-F5DA-4E90-A45B-2CBC28285306}" destId="{C81938CE-8753-4B18-A612-69E1D0A10E24}" srcOrd="1" destOrd="0" presId="urn:microsoft.com/office/officeart/2008/layout/HexagonCluster"/>
    <dgm:cxn modelId="{35B676C8-16EC-45C9-AE61-FE3EAFB7F61B}" type="presParOf" srcId="{C81938CE-8753-4B18-A612-69E1D0A10E24}" destId="{F461F751-AF30-46F7-9200-01AFAF843400}" srcOrd="0" destOrd="0" presId="urn:microsoft.com/office/officeart/2008/layout/HexagonCluster"/>
    <dgm:cxn modelId="{1131A67A-77BF-473C-8CE4-49579CAA28DB}" type="presParOf" srcId="{EA360FD1-F5DA-4E90-A45B-2CBC28285306}" destId="{3DA36A3F-0FA3-4C8D-9CDB-410151E68433}" srcOrd="2" destOrd="0" presId="urn:microsoft.com/office/officeart/2008/layout/HexagonCluster"/>
    <dgm:cxn modelId="{B445FA6C-4B69-493C-8D7F-025FC6C75E26}" type="presParOf" srcId="{3DA36A3F-0FA3-4C8D-9CDB-410151E68433}" destId="{42021E5B-4D6C-47BA-9805-1A93A20714AF}" srcOrd="0" destOrd="0" presId="urn:microsoft.com/office/officeart/2008/layout/HexagonCluster"/>
    <dgm:cxn modelId="{9068144A-32B4-405A-AFA9-917323CE69AF}" type="presParOf" srcId="{EA360FD1-F5DA-4E90-A45B-2CBC28285306}" destId="{0DCC3846-7968-4303-BBEC-D5701FA8C697}" srcOrd="3" destOrd="0" presId="urn:microsoft.com/office/officeart/2008/layout/HexagonCluster"/>
    <dgm:cxn modelId="{73DD2CA0-7834-4952-B4BF-FB13A939C271}" type="presParOf" srcId="{0DCC3846-7968-4303-BBEC-D5701FA8C697}" destId="{B247EBB3-813C-4953-8B7F-18E351646280}" srcOrd="0" destOrd="0" presId="urn:microsoft.com/office/officeart/2008/layout/HexagonCluster"/>
    <dgm:cxn modelId="{B4FF3FFD-C653-4A96-B824-EF492E57D2BD}" type="presParOf" srcId="{EA360FD1-F5DA-4E90-A45B-2CBC28285306}" destId="{BA47BD9C-B557-47F4-9D4B-7FBA9F9CA8A8}" srcOrd="4" destOrd="0" presId="urn:microsoft.com/office/officeart/2008/layout/HexagonCluster"/>
    <dgm:cxn modelId="{B98C50E9-C8B4-4014-8391-644145A4F062}" type="presParOf" srcId="{BA47BD9C-B557-47F4-9D4B-7FBA9F9CA8A8}" destId="{5C84F668-65CC-4F37-8073-E479DB6B0BBD}" srcOrd="0" destOrd="0" presId="urn:microsoft.com/office/officeart/2008/layout/HexagonCluster"/>
    <dgm:cxn modelId="{68E497F4-3164-4828-89D6-3AD112F61412}" type="presParOf" srcId="{EA360FD1-F5DA-4E90-A45B-2CBC28285306}" destId="{2C73FB45-EC0B-428B-8AFA-8D6D5519E3C0}" srcOrd="5" destOrd="0" presId="urn:microsoft.com/office/officeart/2008/layout/HexagonCluster"/>
    <dgm:cxn modelId="{A72159A0-BC5F-4A4C-90DA-34864B11B062}" type="presParOf" srcId="{2C73FB45-EC0B-428B-8AFA-8D6D5519E3C0}" destId="{7ED59000-F76A-49D0-BEE4-CB09B1E3DAD1}" srcOrd="0" destOrd="0" presId="urn:microsoft.com/office/officeart/2008/layout/HexagonCluster"/>
    <dgm:cxn modelId="{4C27946B-C763-4428-AA0E-850E3E662441}" type="presParOf" srcId="{EA360FD1-F5DA-4E90-A45B-2CBC28285306}" destId="{1DB5EFCF-55B9-45A5-8F3B-A71A8F73AAFB}" srcOrd="6" destOrd="0" presId="urn:microsoft.com/office/officeart/2008/layout/HexagonCluster"/>
    <dgm:cxn modelId="{B699561D-8826-480E-99BE-9A8F783EBD91}" type="presParOf" srcId="{1DB5EFCF-55B9-45A5-8F3B-A71A8F73AAFB}" destId="{125E8E60-63E6-43D7-888A-C42CD8408DDC}" srcOrd="0" destOrd="0" presId="urn:microsoft.com/office/officeart/2008/layout/HexagonCluster"/>
    <dgm:cxn modelId="{A52563A5-EE01-404D-BDEE-CA90D475A832}" type="presParOf" srcId="{EA360FD1-F5DA-4E90-A45B-2CBC28285306}" destId="{47FECD63-50A2-4BC8-9C96-FF12D54D25F6}" srcOrd="7" destOrd="0" presId="urn:microsoft.com/office/officeart/2008/layout/HexagonCluster"/>
    <dgm:cxn modelId="{C97DB185-46F8-4EFF-862F-F3C21BFED304}" type="presParOf" srcId="{47FECD63-50A2-4BC8-9C96-FF12D54D25F6}" destId="{56DE582E-A6D4-47F9-9147-AFB036FEF18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947FDD7-561A-435A-BD2D-FF596FF10C6A}" type="doc">
      <dgm:prSet loTypeId="urn:microsoft.com/office/officeart/2011/layout/ConvergingText" loCatId="process" qsTypeId="urn:microsoft.com/office/officeart/2005/8/quickstyle/simple1" qsCatId="simple" csTypeId="urn:microsoft.com/office/officeart/2005/8/colors/colorful3" csCatId="colorful" phldr="1"/>
      <dgm:spPr/>
      <dgm:t>
        <a:bodyPr/>
        <a:lstStyle/>
        <a:p>
          <a:endParaRPr lang="en-GB"/>
        </a:p>
      </dgm:t>
    </dgm:pt>
    <dgm:pt modelId="{38B4B16D-5165-4133-B597-40ABB0D65B34}">
      <dgm:prSet phldrT="[Text]" custT="1"/>
      <dgm:spPr>
        <a:xfrm>
          <a:off x="1466539" y="1782572"/>
          <a:ext cx="1166567" cy="1166688"/>
        </a:xfrm>
        <a:solidFill>
          <a:srgbClr val="FF8800">
            <a:hueOff val="1400658"/>
            <a:satOff val="-1647"/>
            <a:lumOff val="-6462"/>
            <a:alphaOff val="0"/>
          </a:srgbClr>
        </a:solidFill>
        <a:ln w="25400" cap="flat" cmpd="sng" algn="ctr">
          <a:solidFill>
            <a:srgbClr val="FF8800">
              <a:hueOff val="1400658"/>
              <a:satOff val="-1647"/>
              <a:lumOff val="-6462"/>
              <a:alphaOff val="0"/>
            </a:srgbClr>
          </a:solidFill>
          <a:prstDash val="solid"/>
        </a:ln>
        <a:effectLst/>
      </dgm:spPr>
      <dgm:t>
        <a:bodyPr/>
        <a:lstStyle/>
        <a:p>
          <a:r>
            <a:rPr lang="en-US" sz="1200" b="1" dirty="0" smtClean="0">
              <a:solidFill>
                <a:schemeClr val="tx1"/>
              </a:solidFill>
              <a:latin typeface="Arial"/>
              <a:ea typeface="+mn-ea"/>
              <a:cs typeface="+mn-cs"/>
            </a:rPr>
            <a:t>X </a:t>
          </a:r>
          <a:r>
            <a:rPr lang="fi-FI" sz="1200" b="1" dirty="0" err="1" smtClean="0">
              <a:solidFill>
                <a:schemeClr val="tx1"/>
              </a:solidFill>
            </a:rPr>
            <a:t>Parámetros</a:t>
          </a:r>
          <a:r>
            <a:rPr lang="fi-FI" sz="1200" b="1" dirty="0" smtClean="0">
              <a:solidFill>
                <a:schemeClr val="tx1"/>
              </a:solidFill>
            </a:rPr>
            <a:t> de </a:t>
          </a:r>
          <a:r>
            <a:rPr lang="fi-FI" sz="1200" b="1" dirty="0" err="1" smtClean="0">
              <a:solidFill>
                <a:schemeClr val="tx1"/>
              </a:solidFill>
            </a:rPr>
            <a:t>influencia</a:t>
          </a:r>
          <a:endParaRPr lang="en-GB" sz="1200" b="1" dirty="0">
            <a:solidFill>
              <a:schemeClr val="tx1"/>
            </a:solidFill>
            <a:latin typeface="Arial"/>
            <a:ea typeface="+mn-ea"/>
            <a:cs typeface="+mn-cs"/>
          </a:endParaRPr>
        </a:p>
      </dgm:t>
    </dgm:pt>
    <dgm:pt modelId="{AC38FAFA-111D-427C-8D02-341A40309E64}" type="parTrans" cxnId="{62EE0A34-AFFF-4EEC-82A1-23A3FD95770C}">
      <dgm:prSet/>
      <dgm:spPr/>
      <dgm:t>
        <a:bodyPr/>
        <a:lstStyle/>
        <a:p>
          <a:endParaRPr lang="en-GB"/>
        </a:p>
      </dgm:t>
    </dgm:pt>
    <dgm:pt modelId="{D7113E62-BE29-452A-AEDA-BE489F54EAD7}" type="sibTrans" cxnId="{62EE0A34-AFFF-4EEC-82A1-23A3FD95770C}">
      <dgm:prSet/>
      <dgm:spPr/>
      <dgm:t>
        <a:bodyPr/>
        <a:lstStyle/>
        <a:p>
          <a:endParaRPr lang="en-GB"/>
        </a:p>
      </dgm:t>
    </dgm:pt>
    <dgm:pt modelId="{C62B52AB-0035-4FA7-BB86-2D8473382E6E}">
      <dgm:prSet phldrT="[Text]" custT="1"/>
      <dgm:spPr>
        <a:xfrm>
          <a:off x="100" y="2013370"/>
          <a:ext cx="1021248" cy="296362"/>
        </a:xfrm>
        <a:noFill/>
        <a:ln>
          <a:noFill/>
        </a:ln>
        <a:effectLst/>
      </dgm:spPr>
      <dgm:t>
        <a:bodyPr/>
        <a:lstStyle/>
        <a:p>
          <a:r>
            <a:rPr lang="es-CO" sz="1400" b="1" noProof="0" dirty="0" smtClean="0">
              <a:solidFill>
                <a:sysClr val="windowText" lastClr="000000">
                  <a:hueOff val="0"/>
                  <a:satOff val="0"/>
                  <a:lumOff val="0"/>
                  <a:alphaOff val="0"/>
                </a:sysClr>
              </a:solidFill>
              <a:latin typeface="Arial"/>
              <a:ea typeface="+mn-ea"/>
              <a:cs typeface="+mn-cs"/>
            </a:rPr>
            <a:t>Calculador de caminar y bicicleta </a:t>
          </a:r>
          <a:endParaRPr lang="es-CO" sz="1400" b="1" noProof="0" dirty="0">
            <a:solidFill>
              <a:sysClr val="windowText" lastClr="000000">
                <a:hueOff val="0"/>
                <a:satOff val="0"/>
                <a:lumOff val="0"/>
                <a:alphaOff val="0"/>
              </a:sysClr>
            </a:solidFill>
            <a:latin typeface="Arial"/>
            <a:ea typeface="+mn-ea"/>
            <a:cs typeface="+mn-cs"/>
          </a:endParaRPr>
        </a:p>
      </dgm:t>
    </dgm:pt>
    <dgm:pt modelId="{E93FA0E5-42DA-42C3-8B29-83849A62F5DD}" type="parTrans" cxnId="{309250F0-CD66-4B95-B236-749255776CD9}">
      <dgm:prSet/>
      <dgm:spPr/>
      <dgm:t>
        <a:bodyPr/>
        <a:lstStyle/>
        <a:p>
          <a:endParaRPr lang="en-GB"/>
        </a:p>
      </dgm:t>
    </dgm:pt>
    <dgm:pt modelId="{8C2CB2A3-9C25-4520-837B-526040AD3A09}" type="sibTrans" cxnId="{309250F0-CD66-4B95-B236-749255776CD9}">
      <dgm:prSet/>
      <dgm:spPr/>
      <dgm:t>
        <a:bodyPr/>
        <a:lstStyle/>
        <a:p>
          <a:endParaRPr lang="en-GB"/>
        </a:p>
      </dgm:t>
    </dgm:pt>
    <dgm:pt modelId="{74E82158-3D72-43B1-A119-1ABAD546216A}">
      <dgm:prSet phldrT="[Text]" custT="1"/>
      <dgm:spPr>
        <a:xfrm>
          <a:off x="100" y="2746127"/>
          <a:ext cx="1350424" cy="296362"/>
        </a:xfrm>
        <a:noFill/>
        <a:ln>
          <a:noFill/>
        </a:ln>
        <a:effectLst/>
      </dgm:spPr>
      <dgm:t>
        <a:bodyPr/>
        <a:lstStyle/>
        <a:p>
          <a:r>
            <a:rPr lang="es-CO" sz="1400" b="1" noProof="0" dirty="0" smtClean="0">
              <a:solidFill>
                <a:sysClr val="windowText" lastClr="000000">
                  <a:hueOff val="0"/>
                  <a:satOff val="0"/>
                  <a:lumOff val="0"/>
                  <a:alphaOff val="0"/>
                </a:sysClr>
              </a:solidFill>
              <a:latin typeface="Arial"/>
              <a:ea typeface="+mn-ea"/>
              <a:cs typeface="+mn-cs"/>
            </a:rPr>
            <a:t>Calculador de satisfacción </a:t>
          </a:r>
          <a:endParaRPr lang="es-CO" sz="1400" b="1" noProof="0" dirty="0">
            <a:solidFill>
              <a:sysClr val="windowText" lastClr="000000">
                <a:hueOff val="0"/>
                <a:satOff val="0"/>
                <a:lumOff val="0"/>
                <a:alphaOff val="0"/>
              </a:sysClr>
            </a:solidFill>
            <a:latin typeface="Arial"/>
            <a:ea typeface="+mn-ea"/>
            <a:cs typeface="+mn-cs"/>
          </a:endParaRPr>
        </a:p>
      </dgm:t>
    </dgm:pt>
    <dgm:pt modelId="{0EA745C2-F3C5-4954-BBE3-20B24739D224}" type="parTrans" cxnId="{2A3701ED-F8C9-4884-ADF5-1D98C95B3B66}">
      <dgm:prSet/>
      <dgm:spPr/>
      <dgm:t>
        <a:bodyPr/>
        <a:lstStyle/>
        <a:p>
          <a:endParaRPr lang="en-GB"/>
        </a:p>
      </dgm:t>
    </dgm:pt>
    <dgm:pt modelId="{74F547C5-B234-43D9-BC77-01E18BBC593F}" type="sibTrans" cxnId="{2A3701ED-F8C9-4884-ADF5-1D98C95B3B66}">
      <dgm:prSet/>
      <dgm:spPr/>
      <dgm:t>
        <a:bodyPr/>
        <a:lstStyle/>
        <a:p>
          <a:endParaRPr lang="en-GB"/>
        </a:p>
      </dgm:t>
    </dgm:pt>
    <dgm:pt modelId="{324ED220-3F7C-4103-AD0F-D9979024F8E4}">
      <dgm:prSet phldrT="[Text]" custT="1"/>
      <dgm:spPr>
        <a:xfrm>
          <a:off x="4189765" y="1266733"/>
          <a:ext cx="1906410" cy="1906235"/>
        </a:xfrm>
        <a:solidFill>
          <a:srgbClr val="FF8800">
            <a:hueOff val="6162895"/>
            <a:satOff val="-7249"/>
            <a:lumOff val="-28434"/>
            <a:alphaOff val="0"/>
          </a:srgbClr>
        </a:solidFill>
        <a:ln w="25400" cap="flat" cmpd="sng" algn="ctr">
          <a:solidFill>
            <a:srgbClr val="FF8800">
              <a:hueOff val="6162895"/>
              <a:satOff val="-7249"/>
              <a:lumOff val="-28434"/>
              <a:alphaOff val="0"/>
            </a:srgbClr>
          </a:solidFill>
          <a:prstDash val="solid"/>
        </a:ln>
        <a:effectLst/>
      </dgm:spPr>
      <dgm:t>
        <a:bodyPr/>
        <a:lstStyle/>
        <a:p>
          <a:r>
            <a:rPr lang="es-CO" sz="1600" b="1" noProof="0" dirty="0" smtClean="0">
              <a:solidFill>
                <a:schemeClr val="bg1">
                  <a:lumMod val="95000"/>
                </a:schemeClr>
              </a:solidFill>
              <a:latin typeface="Arial"/>
              <a:ea typeface="+mn-ea"/>
              <a:cs typeface="+mn-cs"/>
            </a:rPr>
            <a:t>Conversión a valores significativos para el usuario</a:t>
          </a:r>
          <a:endParaRPr lang="es-CO" sz="1600" b="1" noProof="0" dirty="0">
            <a:solidFill>
              <a:schemeClr val="bg1">
                <a:lumMod val="95000"/>
              </a:schemeClr>
            </a:solidFill>
            <a:latin typeface="Arial"/>
            <a:ea typeface="+mn-ea"/>
            <a:cs typeface="+mn-cs"/>
          </a:endParaRPr>
        </a:p>
      </dgm:t>
    </dgm:pt>
    <dgm:pt modelId="{68E676C4-57C9-4583-B426-FA18F353121C}" type="parTrans" cxnId="{6BFFAB0D-98A2-4B19-A05A-99057C9D3B1D}">
      <dgm:prSet/>
      <dgm:spPr/>
      <dgm:t>
        <a:bodyPr/>
        <a:lstStyle/>
        <a:p>
          <a:endParaRPr lang="en-GB"/>
        </a:p>
      </dgm:t>
    </dgm:pt>
    <dgm:pt modelId="{F3309307-3D77-4933-BE7C-F58F3E64DF25}" type="sibTrans" cxnId="{6BFFAB0D-98A2-4B19-A05A-99057C9D3B1D}">
      <dgm:prSet/>
      <dgm:spPr/>
      <dgm:t>
        <a:bodyPr/>
        <a:lstStyle/>
        <a:p>
          <a:endParaRPr lang="en-GB"/>
        </a:p>
      </dgm:t>
    </dgm:pt>
    <dgm:pt modelId="{BF9E2A3A-99BA-444F-8E3D-3AE7087CEEB8}">
      <dgm:prSet phldrT="[Text]" custT="1"/>
      <dgm:spPr>
        <a:xfrm>
          <a:off x="100" y="1263938"/>
          <a:ext cx="1350424" cy="296362"/>
        </a:xfrm>
        <a:noFill/>
        <a:ln>
          <a:noFill/>
        </a:ln>
        <a:effectLst/>
      </dgm:spPr>
      <dgm:t>
        <a:bodyPr/>
        <a:lstStyle/>
        <a:p>
          <a:r>
            <a:rPr lang="es-CO" sz="1400" b="1" noProof="0" dirty="0" smtClean="0">
              <a:solidFill>
                <a:sysClr val="windowText" lastClr="000000">
                  <a:hueOff val="0"/>
                  <a:satOff val="0"/>
                  <a:lumOff val="0"/>
                  <a:alphaOff val="0"/>
                </a:sysClr>
              </a:solidFill>
              <a:latin typeface="Arial"/>
              <a:ea typeface="+mn-ea"/>
              <a:cs typeface="+mn-cs"/>
            </a:rPr>
            <a:t>Calculador de CO2/Energía</a:t>
          </a:r>
          <a:r>
            <a:rPr lang="es-CO" sz="1400" noProof="0" dirty="0" smtClean="0">
              <a:solidFill>
                <a:sysClr val="windowText" lastClr="000000">
                  <a:hueOff val="0"/>
                  <a:satOff val="0"/>
                  <a:lumOff val="0"/>
                  <a:alphaOff val="0"/>
                </a:sysClr>
              </a:solidFill>
              <a:latin typeface="Arial"/>
              <a:ea typeface="+mn-ea"/>
              <a:cs typeface="+mn-cs"/>
            </a:rPr>
            <a:t> </a:t>
          </a:r>
          <a:endParaRPr lang="es-CO" sz="1400" b="1" noProof="0" dirty="0">
            <a:solidFill>
              <a:sysClr val="windowText" lastClr="000000">
                <a:hueOff val="0"/>
                <a:satOff val="0"/>
                <a:lumOff val="0"/>
                <a:alphaOff val="0"/>
              </a:sysClr>
            </a:solidFill>
            <a:latin typeface="Arial"/>
            <a:ea typeface="+mn-ea"/>
            <a:cs typeface="+mn-cs"/>
          </a:endParaRPr>
        </a:p>
      </dgm:t>
    </dgm:pt>
    <dgm:pt modelId="{B31D171C-B716-4AFC-93B8-743303DA7D41}" type="parTrans" cxnId="{3B13777B-2E6D-431C-B4FD-6C107EA00D6B}">
      <dgm:prSet/>
      <dgm:spPr/>
      <dgm:t>
        <a:bodyPr/>
        <a:lstStyle/>
        <a:p>
          <a:endParaRPr lang="en-GB"/>
        </a:p>
      </dgm:t>
    </dgm:pt>
    <dgm:pt modelId="{72EFC3AF-A960-4F8F-9047-6683CAF37417}" type="sibTrans" cxnId="{3B13777B-2E6D-431C-B4FD-6C107EA00D6B}">
      <dgm:prSet/>
      <dgm:spPr/>
      <dgm:t>
        <a:bodyPr/>
        <a:lstStyle/>
        <a:p>
          <a:endParaRPr lang="en-GB"/>
        </a:p>
      </dgm:t>
    </dgm:pt>
    <dgm:pt modelId="{1885B23B-B081-44FC-9C06-DAAFAFD8FF2A}" type="pres">
      <dgm:prSet presAssocID="{8947FDD7-561A-435A-BD2D-FF596FF10C6A}" presName="Name0" presStyleCnt="0">
        <dgm:presLayoutVars>
          <dgm:chMax/>
          <dgm:chPref val="1"/>
          <dgm:dir/>
          <dgm:animOne val="branch"/>
          <dgm:animLvl val="lvl"/>
          <dgm:resizeHandles/>
        </dgm:presLayoutVars>
      </dgm:prSet>
      <dgm:spPr/>
      <dgm:t>
        <a:bodyPr/>
        <a:lstStyle/>
        <a:p>
          <a:endParaRPr lang="en-US"/>
        </a:p>
      </dgm:t>
    </dgm:pt>
    <dgm:pt modelId="{4ADC61F6-319C-4981-87AF-C42FC0BC1429}" type="pres">
      <dgm:prSet presAssocID="{38B4B16D-5165-4133-B597-40ABB0D65B34}" presName="composite" presStyleCnt="0"/>
      <dgm:spPr/>
    </dgm:pt>
    <dgm:pt modelId="{6EF51190-9E09-4B72-A53A-69925B566E63}" type="pres">
      <dgm:prSet presAssocID="{38B4B16D-5165-4133-B597-40ABB0D65B34}" presName="ParentAccent1" presStyleLbl="alignNode1" presStyleIdx="0" presStyleCnt="45"/>
      <dgm:spPr>
        <a:xfrm>
          <a:off x="3899229" y="2308216"/>
          <a:ext cx="115211" cy="115209"/>
        </a:xfrm>
        <a:prstGeom prst="ellipse">
          <a:avLst/>
        </a:prstGeom>
        <a:solidFill>
          <a:srgbClr val="FF8800">
            <a:hueOff val="0"/>
            <a:satOff val="0"/>
            <a:lumOff val="0"/>
            <a:alphaOff val="0"/>
          </a:srgbClr>
        </a:solidFill>
        <a:ln w="25400" cap="flat" cmpd="sng" algn="ctr">
          <a:solidFill>
            <a:srgbClr val="FF8800">
              <a:hueOff val="0"/>
              <a:satOff val="0"/>
              <a:lumOff val="0"/>
              <a:alphaOff val="0"/>
            </a:srgbClr>
          </a:solidFill>
          <a:prstDash val="solid"/>
        </a:ln>
        <a:effectLst/>
      </dgm:spPr>
      <dgm:t>
        <a:bodyPr/>
        <a:lstStyle/>
        <a:p>
          <a:endParaRPr lang="en-GB"/>
        </a:p>
      </dgm:t>
    </dgm:pt>
    <dgm:pt modelId="{3829AC0E-1791-4C8F-96F1-B17B1F545AA1}" type="pres">
      <dgm:prSet presAssocID="{38B4B16D-5165-4133-B597-40ABB0D65B34}" presName="ParentAccent2" presStyleLbl="alignNode1" presStyleIdx="1" presStyleCnt="45"/>
      <dgm:spPr>
        <a:xfrm>
          <a:off x="3688075" y="2308216"/>
          <a:ext cx="115211" cy="115209"/>
        </a:xfrm>
        <a:prstGeom prst="ellipse">
          <a:avLst/>
        </a:prstGeom>
        <a:solidFill>
          <a:srgbClr val="FF8800">
            <a:hueOff val="140066"/>
            <a:satOff val="-165"/>
            <a:lumOff val="-646"/>
            <a:alphaOff val="0"/>
          </a:srgbClr>
        </a:solidFill>
        <a:ln w="25400" cap="flat" cmpd="sng" algn="ctr">
          <a:solidFill>
            <a:srgbClr val="FF8800">
              <a:hueOff val="140066"/>
              <a:satOff val="-165"/>
              <a:lumOff val="-646"/>
              <a:alphaOff val="0"/>
            </a:srgbClr>
          </a:solidFill>
          <a:prstDash val="solid"/>
        </a:ln>
        <a:effectLst/>
      </dgm:spPr>
      <dgm:t>
        <a:bodyPr/>
        <a:lstStyle/>
        <a:p>
          <a:endParaRPr lang="en-GB"/>
        </a:p>
      </dgm:t>
    </dgm:pt>
    <dgm:pt modelId="{18B419B3-4D7A-44A5-9B57-4526356E8C46}" type="pres">
      <dgm:prSet presAssocID="{38B4B16D-5165-4133-B597-40ABB0D65B34}" presName="ParentAccent3" presStyleLbl="alignNode1" presStyleIdx="2" presStyleCnt="45"/>
      <dgm:spPr>
        <a:xfrm>
          <a:off x="3476921" y="2308216"/>
          <a:ext cx="115211" cy="115209"/>
        </a:xfrm>
        <a:prstGeom prst="ellipse">
          <a:avLst/>
        </a:prstGeom>
        <a:solidFill>
          <a:srgbClr val="FF8800">
            <a:hueOff val="280132"/>
            <a:satOff val="-329"/>
            <a:lumOff val="-1292"/>
            <a:alphaOff val="0"/>
          </a:srgbClr>
        </a:solidFill>
        <a:ln w="25400" cap="flat" cmpd="sng" algn="ctr">
          <a:solidFill>
            <a:srgbClr val="FF8800">
              <a:hueOff val="280132"/>
              <a:satOff val="-329"/>
              <a:lumOff val="-1292"/>
              <a:alphaOff val="0"/>
            </a:srgbClr>
          </a:solidFill>
          <a:prstDash val="solid"/>
        </a:ln>
        <a:effectLst/>
      </dgm:spPr>
      <dgm:t>
        <a:bodyPr/>
        <a:lstStyle/>
        <a:p>
          <a:endParaRPr lang="en-GB"/>
        </a:p>
      </dgm:t>
    </dgm:pt>
    <dgm:pt modelId="{A5CB4731-F1CC-4DF1-B8C5-88EA27189712}" type="pres">
      <dgm:prSet presAssocID="{38B4B16D-5165-4133-B597-40ABB0D65B34}" presName="ParentAccent4" presStyleLbl="alignNode1" presStyleIdx="3" presStyleCnt="45"/>
      <dgm:spPr>
        <a:xfrm>
          <a:off x="3266168" y="2308216"/>
          <a:ext cx="115211" cy="115209"/>
        </a:xfrm>
        <a:prstGeom prst="ellipse">
          <a:avLst/>
        </a:prstGeom>
        <a:solidFill>
          <a:srgbClr val="FF8800">
            <a:hueOff val="420197"/>
            <a:satOff val="-494"/>
            <a:lumOff val="-1939"/>
            <a:alphaOff val="0"/>
          </a:srgbClr>
        </a:solidFill>
        <a:ln w="25400" cap="flat" cmpd="sng" algn="ctr">
          <a:solidFill>
            <a:srgbClr val="FF8800">
              <a:hueOff val="420197"/>
              <a:satOff val="-494"/>
              <a:lumOff val="-1939"/>
              <a:alphaOff val="0"/>
            </a:srgbClr>
          </a:solidFill>
          <a:prstDash val="solid"/>
        </a:ln>
        <a:effectLst/>
      </dgm:spPr>
      <dgm:t>
        <a:bodyPr/>
        <a:lstStyle/>
        <a:p>
          <a:endParaRPr lang="en-GB"/>
        </a:p>
      </dgm:t>
    </dgm:pt>
    <dgm:pt modelId="{649E4A9C-5D95-4931-BA64-050F6FA40FBC}" type="pres">
      <dgm:prSet presAssocID="{38B4B16D-5165-4133-B597-40ABB0D65B34}" presName="ParentAccent5" presStyleLbl="alignNode1" presStyleIdx="4" presStyleCnt="45"/>
      <dgm:spPr>
        <a:xfrm>
          <a:off x="3055013" y="2308216"/>
          <a:ext cx="115211" cy="115209"/>
        </a:xfrm>
        <a:prstGeom prst="ellipse">
          <a:avLst/>
        </a:prstGeom>
        <a:solidFill>
          <a:srgbClr val="FF8800">
            <a:hueOff val="560263"/>
            <a:satOff val="-659"/>
            <a:lumOff val="-2585"/>
            <a:alphaOff val="0"/>
          </a:srgbClr>
        </a:solidFill>
        <a:ln w="25400" cap="flat" cmpd="sng" algn="ctr">
          <a:solidFill>
            <a:srgbClr val="FF8800">
              <a:hueOff val="560263"/>
              <a:satOff val="-659"/>
              <a:lumOff val="-2585"/>
              <a:alphaOff val="0"/>
            </a:srgbClr>
          </a:solidFill>
          <a:prstDash val="solid"/>
        </a:ln>
        <a:effectLst/>
      </dgm:spPr>
      <dgm:t>
        <a:bodyPr/>
        <a:lstStyle/>
        <a:p>
          <a:endParaRPr lang="en-GB"/>
        </a:p>
      </dgm:t>
    </dgm:pt>
    <dgm:pt modelId="{C0978DDF-BE44-41EC-B3B9-79485C14E5A8}" type="pres">
      <dgm:prSet presAssocID="{38B4B16D-5165-4133-B597-40ABB0D65B34}" presName="ParentAccent6" presStyleLbl="alignNode1" presStyleIdx="5" presStyleCnt="45"/>
      <dgm:spPr>
        <a:xfrm>
          <a:off x="2728648" y="2250611"/>
          <a:ext cx="230423" cy="230609"/>
        </a:xfrm>
        <a:prstGeom prst="ellipse">
          <a:avLst/>
        </a:prstGeom>
        <a:solidFill>
          <a:srgbClr val="FF8800">
            <a:hueOff val="700329"/>
            <a:satOff val="-824"/>
            <a:lumOff val="-3231"/>
            <a:alphaOff val="0"/>
          </a:srgbClr>
        </a:solidFill>
        <a:ln w="25400" cap="flat" cmpd="sng" algn="ctr">
          <a:solidFill>
            <a:srgbClr val="FF8800">
              <a:hueOff val="700329"/>
              <a:satOff val="-824"/>
              <a:lumOff val="-3231"/>
              <a:alphaOff val="0"/>
            </a:srgbClr>
          </a:solidFill>
          <a:prstDash val="solid"/>
        </a:ln>
        <a:effectLst/>
      </dgm:spPr>
      <dgm:t>
        <a:bodyPr/>
        <a:lstStyle/>
        <a:p>
          <a:endParaRPr lang="en-GB"/>
        </a:p>
      </dgm:t>
    </dgm:pt>
    <dgm:pt modelId="{C4E51697-9043-4F87-A135-68A13C26099C}" type="pres">
      <dgm:prSet presAssocID="{38B4B16D-5165-4133-B597-40ABB0D65B34}" presName="ParentAccent7" presStyleLbl="alignNode1" presStyleIdx="6" presStyleCnt="45"/>
      <dgm:spPr>
        <a:xfrm>
          <a:off x="3711358" y="2070217"/>
          <a:ext cx="115211" cy="115209"/>
        </a:xfrm>
        <a:prstGeom prst="ellipse">
          <a:avLst/>
        </a:prstGeom>
        <a:solidFill>
          <a:srgbClr val="FF8800">
            <a:hueOff val="840395"/>
            <a:satOff val="-988"/>
            <a:lumOff val="-3877"/>
            <a:alphaOff val="0"/>
          </a:srgbClr>
        </a:solidFill>
        <a:ln w="25400" cap="flat" cmpd="sng" algn="ctr">
          <a:solidFill>
            <a:srgbClr val="FF8800">
              <a:hueOff val="840395"/>
              <a:satOff val="-988"/>
              <a:lumOff val="-3877"/>
              <a:alphaOff val="0"/>
            </a:srgbClr>
          </a:solidFill>
          <a:prstDash val="solid"/>
        </a:ln>
        <a:effectLst/>
      </dgm:spPr>
      <dgm:t>
        <a:bodyPr/>
        <a:lstStyle/>
        <a:p>
          <a:endParaRPr lang="en-GB"/>
        </a:p>
      </dgm:t>
    </dgm:pt>
    <dgm:pt modelId="{FB43F714-CB34-41C1-9464-FAFD7C6119B4}" type="pres">
      <dgm:prSet presAssocID="{38B4B16D-5165-4133-B597-40ABB0D65B34}" presName="ParentAccent8" presStyleLbl="alignNode1" presStyleIdx="7" presStyleCnt="45"/>
      <dgm:spPr>
        <a:xfrm>
          <a:off x="3711358" y="2547921"/>
          <a:ext cx="115211" cy="115209"/>
        </a:xfrm>
        <a:prstGeom prst="ellipse">
          <a:avLst/>
        </a:prstGeom>
        <a:solidFill>
          <a:srgbClr val="FF8800">
            <a:hueOff val="980461"/>
            <a:satOff val="-1153"/>
            <a:lumOff val="-4524"/>
            <a:alphaOff val="0"/>
          </a:srgbClr>
        </a:solidFill>
        <a:ln w="25400" cap="flat" cmpd="sng" algn="ctr">
          <a:solidFill>
            <a:srgbClr val="FF8800">
              <a:hueOff val="980461"/>
              <a:satOff val="-1153"/>
              <a:lumOff val="-4524"/>
              <a:alphaOff val="0"/>
            </a:srgbClr>
          </a:solidFill>
          <a:prstDash val="solid"/>
        </a:ln>
        <a:effectLst/>
      </dgm:spPr>
      <dgm:t>
        <a:bodyPr/>
        <a:lstStyle/>
        <a:p>
          <a:endParaRPr lang="en-GB"/>
        </a:p>
      </dgm:t>
    </dgm:pt>
    <dgm:pt modelId="{6826356D-1172-4FEA-864B-546F005CD787}" type="pres">
      <dgm:prSet presAssocID="{38B4B16D-5165-4133-B597-40ABB0D65B34}" presName="ParentAccent9" presStyleLbl="alignNode1" presStyleIdx="8" presStyleCnt="45"/>
      <dgm:spPr>
        <a:xfrm>
          <a:off x="3814125" y="2173679"/>
          <a:ext cx="115211" cy="115209"/>
        </a:xfrm>
        <a:prstGeom prst="ellipse">
          <a:avLst/>
        </a:prstGeom>
        <a:solidFill>
          <a:srgbClr val="FF8800">
            <a:hueOff val="1120526"/>
            <a:satOff val="-1318"/>
            <a:lumOff val="-5170"/>
            <a:alphaOff val="0"/>
          </a:srgbClr>
        </a:solidFill>
        <a:ln w="25400" cap="flat" cmpd="sng" algn="ctr">
          <a:solidFill>
            <a:srgbClr val="FF8800">
              <a:hueOff val="1120526"/>
              <a:satOff val="-1318"/>
              <a:lumOff val="-5170"/>
              <a:alphaOff val="0"/>
            </a:srgbClr>
          </a:solidFill>
          <a:prstDash val="solid"/>
        </a:ln>
        <a:effectLst/>
      </dgm:spPr>
      <dgm:t>
        <a:bodyPr/>
        <a:lstStyle/>
        <a:p>
          <a:endParaRPr lang="en-GB"/>
        </a:p>
      </dgm:t>
    </dgm:pt>
    <dgm:pt modelId="{BC0A913C-7C97-4BB0-A51A-3DD1445CCFCE}" type="pres">
      <dgm:prSet presAssocID="{38B4B16D-5165-4133-B597-40ABB0D65B34}" presName="ParentAccent10" presStyleLbl="alignNode1" presStyleIdx="9" presStyleCnt="45"/>
      <dgm:spPr>
        <a:xfrm>
          <a:off x="3820950" y="2445028"/>
          <a:ext cx="115211" cy="115209"/>
        </a:xfrm>
        <a:prstGeom prst="ellipse">
          <a:avLst/>
        </a:prstGeom>
        <a:solidFill>
          <a:srgbClr val="FF8800">
            <a:hueOff val="1260592"/>
            <a:satOff val="-1483"/>
            <a:lumOff val="-5816"/>
            <a:alphaOff val="0"/>
          </a:srgbClr>
        </a:solidFill>
        <a:ln w="25400" cap="flat" cmpd="sng" algn="ctr">
          <a:solidFill>
            <a:srgbClr val="FF8800">
              <a:hueOff val="1260592"/>
              <a:satOff val="-1483"/>
              <a:lumOff val="-5816"/>
              <a:alphaOff val="0"/>
            </a:srgbClr>
          </a:solidFill>
          <a:prstDash val="solid"/>
        </a:ln>
        <a:effectLst/>
      </dgm:spPr>
      <dgm:t>
        <a:bodyPr/>
        <a:lstStyle/>
        <a:p>
          <a:endParaRPr lang="en-GB"/>
        </a:p>
      </dgm:t>
    </dgm:pt>
    <dgm:pt modelId="{36109573-D062-46C4-AA1F-676619AAC076}" type="pres">
      <dgm:prSet presAssocID="{38B4B16D-5165-4133-B597-40ABB0D65B34}" presName="Parent" presStyleLbl="alignNode1" presStyleIdx="10" presStyleCnt="45" custScaleX="140220" custScaleY="113192" custLinFactNeighborX="18077" custLinFactNeighborY="-1277">
        <dgm:presLayoutVars>
          <dgm:chMax val="5"/>
          <dgm:chPref val="3"/>
          <dgm:bulletEnabled val="1"/>
        </dgm:presLayoutVars>
      </dgm:prSet>
      <dgm:spPr>
        <a:prstGeom prst="ellipse">
          <a:avLst/>
        </a:prstGeom>
      </dgm:spPr>
      <dgm:t>
        <a:bodyPr/>
        <a:lstStyle/>
        <a:p>
          <a:endParaRPr lang="en-GB"/>
        </a:p>
      </dgm:t>
    </dgm:pt>
    <dgm:pt modelId="{91B0A3DE-86C4-414B-A5E3-F4984BB6B78E}" type="pres">
      <dgm:prSet presAssocID="{BF9E2A3A-99BA-444F-8E3D-3AE7087CEEB8}" presName="Child1Accent1" presStyleLbl="alignNode1" presStyleIdx="11" presStyleCnt="45"/>
      <dgm:spPr>
        <a:xfrm>
          <a:off x="1379428" y="1682900"/>
          <a:ext cx="230423" cy="230609"/>
        </a:xfrm>
        <a:prstGeom prst="ellipse">
          <a:avLst/>
        </a:prstGeom>
        <a:solidFill>
          <a:srgbClr val="FF8800">
            <a:hueOff val="1540724"/>
            <a:satOff val="-1812"/>
            <a:lumOff val="-7108"/>
            <a:alphaOff val="0"/>
          </a:srgbClr>
        </a:solidFill>
        <a:ln w="25400" cap="flat" cmpd="sng" algn="ctr">
          <a:solidFill>
            <a:srgbClr val="FF8800">
              <a:hueOff val="1540724"/>
              <a:satOff val="-1812"/>
              <a:lumOff val="-7108"/>
              <a:alphaOff val="0"/>
            </a:srgbClr>
          </a:solidFill>
          <a:prstDash val="solid"/>
        </a:ln>
        <a:effectLst/>
      </dgm:spPr>
      <dgm:t>
        <a:bodyPr/>
        <a:lstStyle/>
        <a:p>
          <a:endParaRPr lang="en-GB"/>
        </a:p>
      </dgm:t>
    </dgm:pt>
    <dgm:pt modelId="{F82B8744-218D-4E04-82DB-920B259EA6BB}" type="pres">
      <dgm:prSet presAssocID="{BF9E2A3A-99BA-444F-8E3D-3AE7087CEEB8}" presName="Child1Accent2" presStyleLbl="alignNode1" presStyleIdx="12" presStyleCnt="45" custLinFactY="-17068" custLinFactNeighborY="-100000"/>
      <dgm:spPr>
        <a:xfrm>
          <a:off x="1231700" y="1561248"/>
          <a:ext cx="115211" cy="115209"/>
        </a:xfrm>
        <a:prstGeom prst="ellipse">
          <a:avLst/>
        </a:prstGeom>
        <a:solidFill>
          <a:srgbClr val="FF8800">
            <a:hueOff val="1680790"/>
            <a:satOff val="-1977"/>
            <a:lumOff val="-7755"/>
            <a:alphaOff val="0"/>
          </a:srgbClr>
        </a:solidFill>
        <a:ln w="25400" cap="flat" cmpd="sng" algn="ctr">
          <a:solidFill>
            <a:srgbClr val="FF8800">
              <a:hueOff val="1680790"/>
              <a:satOff val="-1977"/>
              <a:lumOff val="-7755"/>
              <a:alphaOff val="0"/>
            </a:srgbClr>
          </a:solidFill>
          <a:prstDash val="solid"/>
        </a:ln>
        <a:effectLst/>
      </dgm:spPr>
      <dgm:t>
        <a:bodyPr/>
        <a:lstStyle/>
        <a:p>
          <a:endParaRPr lang="en-GB"/>
        </a:p>
      </dgm:t>
    </dgm:pt>
    <dgm:pt modelId="{FCFF405C-D397-4624-AD12-34BF32713809}" type="pres">
      <dgm:prSet presAssocID="{BF9E2A3A-99BA-444F-8E3D-3AE7087CEEB8}" presName="Child1Accent3" presStyleLbl="alignNode1" presStyleIdx="13" presStyleCnt="45" custLinFactY="-100000" custLinFactNeighborY="-166230"/>
      <dgm:spPr>
        <a:xfrm>
          <a:off x="985621" y="1561248"/>
          <a:ext cx="115211" cy="115209"/>
        </a:xfrm>
        <a:prstGeom prst="ellipse">
          <a:avLst/>
        </a:prstGeom>
        <a:solidFill>
          <a:srgbClr val="FF8800">
            <a:hueOff val="1820855"/>
            <a:satOff val="-2142"/>
            <a:lumOff val="-8401"/>
            <a:alphaOff val="0"/>
          </a:srgbClr>
        </a:solidFill>
        <a:ln w="25400" cap="flat" cmpd="sng" algn="ctr">
          <a:solidFill>
            <a:srgbClr val="FF8800">
              <a:hueOff val="1820855"/>
              <a:satOff val="-2142"/>
              <a:lumOff val="-8401"/>
              <a:alphaOff val="0"/>
            </a:srgbClr>
          </a:solidFill>
          <a:prstDash val="solid"/>
        </a:ln>
        <a:effectLst/>
      </dgm:spPr>
      <dgm:t>
        <a:bodyPr/>
        <a:lstStyle/>
        <a:p>
          <a:endParaRPr lang="en-GB"/>
        </a:p>
      </dgm:t>
    </dgm:pt>
    <dgm:pt modelId="{30A70E32-EE24-466D-BFF5-6829AF7301F8}" type="pres">
      <dgm:prSet presAssocID="{BF9E2A3A-99BA-444F-8E3D-3AE7087CEEB8}" presName="Child1Accent4" presStyleLbl="alignNode1" presStyleIdx="14" presStyleCnt="45" custLinFactY="-100000" custLinFactNeighborY="-166230"/>
      <dgm:spPr>
        <a:xfrm>
          <a:off x="739542" y="1561248"/>
          <a:ext cx="115211" cy="115209"/>
        </a:xfrm>
        <a:prstGeom prst="ellipse">
          <a:avLst/>
        </a:prstGeom>
        <a:solidFill>
          <a:srgbClr val="FF8800">
            <a:hueOff val="1960921"/>
            <a:satOff val="-2306"/>
            <a:lumOff val="-9047"/>
            <a:alphaOff val="0"/>
          </a:srgbClr>
        </a:solidFill>
        <a:ln w="25400" cap="flat" cmpd="sng" algn="ctr">
          <a:solidFill>
            <a:srgbClr val="FF8800">
              <a:hueOff val="1960921"/>
              <a:satOff val="-2306"/>
              <a:lumOff val="-9047"/>
              <a:alphaOff val="0"/>
            </a:srgbClr>
          </a:solidFill>
          <a:prstDash val="solid"/>
        </a:ln>
        <a:effectLst/>
      </dgm:spPr>
      <dgm:t>
        <a:bodyPr/>
        <a:lstStyle/>
        <a:p>
          <a:endParaRPr lang="en-GB"/>
        </a:p>
      </dgm:t>
    </dgm:pt>
    <dgm:pt modelId="{FC4E7BC8-0CDE-47E9-9191-BE847E789A2E}" type="pres">
      <dgm:prSet presAssocID="{BF9E2A3A-99BA-444F-8E3D-3AE7087CEEB8}" presName="Child1Accent5" presStyleLbl="alignNode1" presStyleIdx="15" presStyleCnt="45" custLinFactY="-100000" custLinFactNeighborY="-166230"/>
      <dgm:spPr>
        <a:xfrm>
          <a:off x="493462" y="1561248"/>
          <a:ext cx="115211" cy="115209"/>
        </a:xfrm>
        <a:prstGeom prst="ellipse">
          <a:avLst/>
        </a:prstGeom>
        <a:solidFill>
          <a:srgbClr val="FF8800">
            <a:hueOff val="2100987"/>
            <a:satOff val="-2471"/>
            <a:lumOff val="-9693"/>
            <a:alphaOff val="0"/>
          </a:srgbClr>
        </a:solidFill>
        <a:ln w="25400" cap="flat" cmpd="sng" algn="ctr">
          <a:solidFill>
            <a:srgbClr val="FF8800">
              <a:hueOff val="2100987"/>
              <a:satOff val="-2471"/>
              <a:lumOff val="-9693"/>
              <a:alphaOff val="0"/>
            </a:srgbClr>
          </a:solidFill>
          <a:prstDash val="solid"/>
        </a:ln>
        <a:effectLst/>
      </dgm:spPr>
      <dgm:t>
        <a:bodyPr/>
        <a:lstStyle/>
        <a:p>
          <a:endParaRPr lang="en-GB"/>
        </a:p>
      </dgm:t>
    </dgm:pt>
    <dgm:pt modelId="{8E0DE511-9500-42E6-AB5C-678802A02162}" type="pres">
      <dgm:prSet presAssocID="{BF9E2A3A-99BA-444F-8E3D-3AE7087CEEB8}" presName="Child1Accent6" presStyleLbl="alignNode1" presStyleIdx="16" presStyleCnt="45" custLinFactY="-100000" custLinFactNeighborY="-166230"/>
      <dgm:spPr>
        <a:xfrm>
          <a:off x="246982" y="1561248"/>
          <a:ext cx="115211" cy="115209"/>
        </a:xfrm>
        <a:prstGeom prst="ellipse">
          <a:avLst/>
        </a:prstGeom>
        <a:solidFill>
          <a:srgbClr val="FF8800">
            <a:hueOff val="2241053"/>
            <a:satOff val="-2636"/>
            <a:lumOff val="-10340"/>
            <a:alphaOff val="0"/>
          </a:srgbClr>
        </a:solidFill>
        <a:ln w="25400" cap="flat" cmpd="sng" algn="ctr">
          <a:solidFill>
            <a:srgbClr val="FF8800">
              <a:hueOff val="2241053"/>
              <a:satOff val="-2636"/>
              <a:lumOff val="-10340"/>
              <a:alphaOff val="0"/>
            </a:srgbClr>
          </a:solidFill>
          <a:prstDash val="solid"/>
        </a:ln>
        <a:effectLst/>
      </dgm:spPr>
      <dgm:t>
        <a:bodyPr/>
        <a:lstStyle/>
        <a:p>
          <a:endParaRPr lang="en-GB"/>
        </a:p>
      </dgm:t>
    </dgm:pt>
    <dgm:pt modelId="{26EBD0CE-C59D-45F6-A1FE-11B80ACFBA51}" type="pres">
      <dgm:prSet presAssocID="{BF9E2A3A-99BA-444F-8E3D-3AE7087CEEB8}" presName="Child1Accent7" presStyleLbl="alignNode1" presStyleIdx="17" presStyleCnt="45" custLinFactY="-100000" custLinFactNeighborY="-166230"/>
      <dgm:spPr>
        <a:xfrm>
          <a:off x="903" y="1561248"/>
          <a:ext cx="115211" cy="115209"/>
        </a:xfrm>
        <a:prstGeom prst="ellipse">
          <a:avLst/>
        </a:prstGeom>
        <a:solidFill>
          <a:srgbClr val="FF8800">
            <a:hueOff val="2381118"/>
            <a:satOff val="-2801"/>
            <a:lumOff val="-10986"/>
            <a:alphaOff val="0"/>
          </a:srgbClr>
        </a:solidFill>
        <a:ln w="25400" cap="flat" cmpd="sng" algn="ctr">
          <a:solidFill>
            <a:srgbClr val="FF8800">
              <a:hueOff val="2381118"/>
              <a:satOff val="-2801"/>
              <a:lumOff val="-10986"/>
              <a:alphaOff val="0"/>
            </a:srgbClr>
          </a:solidFill>
          <a:prstDash val="solid"/>
        </a:ln>
        <a:effectLst/>
      </dgm:spPr>
      <dgm:t>
        <a:bodyPr/>
        <a:lstStyle/>
        <a:p>
          <a:endParaRPr lang="en-GB"/>
        </a:p>
      </dgm:t>
    </dgm:pt>
    <dgm:pt modelId="{ACF5D706-77B1-4FD8-A0E7-BE30400DEB7A}" type="pres">
      <dgm:prSet presAssocID="{BF9E2A3A-99BA-444F-8E3D-3AE7087CEEB8}" presName="Child1Accent8" presStyleLbl="alignNode1" presStyleIdx="18" presStyleCnt="45"/>
      <dgm:spPr/>
    </dgm:pt>
    <dgm:pt modelId="{BFB0A154-EBAC-454D-A64A-86AE70092D0E}" type="pres">
      <dgm:prSet presAssocID="{BF9E2A3A-99BA-444F-8E3D-3AE7087CEEB8}" presName="Child1Accent9" presStyleLbl="alignNode1" presStyleIdx="19" presStyleCnt="45"/>
      <dgm:spPr/>
    </dgm:pt>
    <dgm:pt modelId="{E0E3591D-3BD2-4BDA-9362-C0D414E7400E}" type="pres">
      <dgm:prSet presAssocID="{BF9E2A3A-99BA-444F-8E3D-3AE7087CEEB8}" presName="Child1" presStyleLbl="revTx" presStyleIdx="0" presStyleCnt="3" custScaleX="250859" custScaleY="57595" custLinFactNeighborX="-30141" custLinFactNeighborY="-97375">
        <dgm:presLayoutVars>
          <dgm:chMax/>
          <dgm:chPref val="0"/>
          <dgm:bulletEnabled val="1"/>
        </dgm:presLayoutVars>
      </dgm:prSet>
      <dgm:spPr>
        <a:prstGeom prst="rect">
          <a:avLst/>
        </a:prstGeom>
      </dgm:spPr>
      <dgm:t>
        <a:bodyPr/>
        <a:lstStyle/>
        <a:p>
          <a:endParaRPr lang="en-US"/>
        </a:p>
      </dgm:t>
    </dgm:pt>
    <dgm:pt modelId="{9B649445-FDB3-4FDD-BE7D-B9A48AD7046A}" type="pres">
      <dgm:prSet presAssocID="{C62B52AB-0035-4FA7-BB86-2D8473382E6E}" presName="Child2Accent1" presStyleLbl="alignNode1" presStyleIdx="20" presStyleCnt="45"/>
      <dgm:spPr>
        <a:xfrm>
          <a:off x="1140173" y="2250611"/>
          <a:ext cx="230423" cy="230609"/>
        </a:xfrm>
        <a:prstGeom prst="ellipse">
          <a:avLst/>
        </a:prstGeom>
        <a:solidFill>
          <a:srgbClr val="FF8800">
            <a:hueOff val="2801316"/>
            <a:satOff val="-3295"/>
            <a:lumOff val="-12925"/>
            <a:alphaOff val="0"/>
          </a:srgbClr>
        </a:solidFill>
        <a:ln w="25400" cap="flat" cmpd="sng" algn="ctr">
          <a:solidFill>
            <a:srgbClr val="FF8800">
              <a:hueOff val="2801316"/>
              <a:satOff val="-3295"/>
              <a:lumOff val="-12925"/>
              <a:alphaOff val="0"/>
            </a:srgbClr>
          </a:solidFill>
          <a:prstDash val="solid"/>
        </a:ln>
        <a:effectLst/>
      </dgm:spPr>
      <dgm:t>
        <a:bodyPr/>
        <a:lstStyle/>
        <a:p>
          <a:endParaRPr lang="en-GB"/>
        </a:p>
      </dgm:t>
    </dgm:pt>
    <dgm:pt modelId="{CC943B6F-D5A4-4789-B4BD-E52D9FC3FEE3}" type="pres">
      <dgm:prSet presAssocID="{C62B52AB-0035-4FA7-BB86-2D8473382E6E}" presName="Child2Accent2" presStyleLbl="alignNode1" presStyleIdx="21" presStyleCnt="45"/>
      <dgm:spPr>
        <a:xfrm>
          <a:off x="912158" y="2308216"/>
          <a:ext cx="115211" cy="115209"/>
        </a:xfrm>
        <a:prstGeom prst="ellipse">
          <a:avLst/>
        </a:prstGeom>
        <a:solidFill>
          <a:srgbClr val="FF8800">
            <a:hueOff val="2941382"/>
            <a:satOff val="-3460"/>
            <a:lumOff val="-13571"/>
            <a:alphaOff val="0"/>
          </a:srgbClr>
        </a:solidFill>
        <a:ln w="25400" cap="flat" cmpd="sng" algn="ctr">
          <a:solidFill>
            <a:srgbClr val="FF8800">
              <a:hueOff val="2941382"/>
              <a:satOff val="-3460"/>
              <a:lumOff val="-13571"/>
              <a:alphaOff val="0"/>
            </a:srgbClr>
          </a:solidFill>
          <a:prstDash val="solid"/>
        </a:ln>
        <a:effectLst/>
      </dgm:spPr>
      <dgm:t>
        <a:bodyPr/>
        <a:lstStyle/>
        <a:p>
          <a:endParaRPr lang="en-GB"/>
        </a:p>
      </dgm:t>
    </dgm:pt>
    <dgm:pt modelId="{D52CAA9B-2C57-40DC-A20E-BF8C5FBB0D10}" type="pres">
      <dgm:prSet presAssocID="{C62B52AB-0035-4FA7-BB86-2D8473382E6E}" presName="Child2Accent3" presStyleLbl="alignNode1" presStyleIdx="22" presStyleCnt="45"/>
      <dgm:spPr>
        <a:xfrm>
          <a:off x="684545" y="2308216"/>
          <a:ext cx="115211" cy="115209"/>
        </a:xfrm>
        <a:prstGeom prst="ellipse">
          <a:avLst/>
        </a:prstGeom>
        <a:solidFill>
          <a:srgbClr val="FF8800">
            <a:hueOff val="3081447"/>
            <a:satOff val="-3624"/>
            <a:lumOff val="-14217"/>
            <a:alphaOff val="0"/>
          </a:srgbClr>
        </a:solidFill>
        <a:ln w="25400" cap="flat" cmpd="sng" algn="ctr">
          <a:solidFill>
            <a:srgbClr val="FF8800">
              <a:hueOff val="3081447"/>
              <a:satOff val="-3624"/>
              <a:lumOff val="-14217"/>
              <a:alphaOff val="0"/>
            </a:srgbClr>
          </a:solidFill>
          <a:prstDash val="solid"/>
        </a:ln>
        <a:effectLst/>
      </dgm:spPr>
      <dgm:t>
        <a:bodyPr/>
        <a:lstStyle/>
        <a:p>
          <a:endParaRPr lang="en-GB"/>
        </a:p>
      </dgm:t>
    </dgm:pt>
    <dgm:pt modelId="{5BDBFE86-E174-4111-8D31-16AE04B0E6A5}" type="pres">
      <dgm:prSet presAssocID="{C62B52AB-0035-4FA7-BB86-2D8473382E6E}" presName="Child2Accent4" presStyleLbl="alignNode1" presStyleIdx="23" presStyleCnt="45"/>
      <dgm:spPr>
        <a:xfrm>
          <a:off x="456531" y="2308216"/>
          <a:ext cx="115211" cy="115209"/>
        </a:xfrm>
        <a:prstGeom prst="ellipse">
          <a:avLst/>
        </a:prstGeom>
        <a:solidFill>
          <a:srgbClr val="FF8800">
            <a:hueOff val="3221513"/>
            <a:satOff val="-3789"/>
            <a:lumOff val="-14863"/>
            <a:alphaOff val="0"/>
          </a:srgbClr>
        </a:solidFill>
        <a:ln w="25400" cap="flat" cmpd="sng" algn="ctr">
          <a:solidFill>
            <a:srgbClr val="FF8800">
              <a:hueOff val="3221513"/>
              <a:satOff val="-3789"/>
              <a:lumOff val="-14863"/>
              <a:alphaOff val="0"/>
            </a:srgbClr>
          </a:solidFill>
          <a:prstDash val="solid"/>
        </a:ln>
        <a:effectLst/>
      </dgm:spPr>
      <dgm:t>
        <a:bodyPr/>
        <a:lstStyle/>
        <a:p>
          <a:endParaRPr lang="en-GB"/>
        </a:p>
      </dgm:t>
    </dgm:pt>
    <dgm:pt modelId="{998F893A-85C6-41B3-BDD9-C004012B0FC2}" type="pres">
      <dgm:prSet presAssocID="{C62B52AB-0035-4FA7-BB86-2D8473382E6E}" presName="Child2Accent5" presStyleLbl="alignNode1" presStyleIdx="24" presStyleCnt="45"/>
      <dgm:spPr>
        <a:xfrm>
          <a:off x="228917" y="2308216"/>
          <a:ext cx="115211" cy="115209"/>
        </a:xfrm>
        <a:prstGeom prst="ellipse">
          <a:avLst/>
        </a:prstGeom>
        <a:solidFill>
          <a:srgbClr val="FF8800">
            <a:hueOff val="3361579"/>
            <a:satOff val="-3954"/>
            <a:lumOff val="-15509"/>
            <a:alphaOff val="0"/>
          </a:srgbClr>
        </a:solidFill>
        <a:ln w="25400" cap="flat" cmpd="sng" algn="ctr">
          <a:solidFill>
            <a:srgbClr val="FF8800">
              <a:hueOff val="3361579"/>
              <a:satOff val="-3954"/>
              <a:lumOff val="-15509"/>
              <a:alphaOff val="0"/>
            </a:srgbClr>
          </a:solidFill>
          <a:prstDash val="solid"/>
        </a:ln>
        <a:effectLst/>
      </dgm:spPr>
      <dgm:t>
        <a:bodyPr/>
        <a:lstStyle/>
        <a:p>
          <a:endParaRPr lang="en-GB"/>
        </a:p>
      </dgm:t>
    </dgm:pt>
    <dgm:pt modelId="{B86D7947-72E7-4AE9-96CE-3D9C32516073}" type="pres">
      <dgm:prSet presAssocID="{C62B52AB-0035-4FA7-BB86-2D8473382E6E}" presName="Child2Accent6" presStyleLbl="alignNode1" presStyleIdx="25" presStyleCnt="45"/>
      <dgm:spPr>
        <a:xfrm>
          <a:off x="903" y="2308216"/>
          <a:ext cx="115211" cy="115209"/>
        </a:xfrm>
        <a:prstGeom prst="ellipse">
          <a:avLst/>
        </a:prstGeom>
        <a:solidFill>
          <a:srgbClr val="FF8800">
            <a:hueOff val="3501645"/>
            <a:satOff val="-4119"/>
            <a:lumOff val="-16156"/>
            <a:alphaOff val="0"/>
          </a:srgbClr>
        </a:solidFill>
        <a:ln w="25400" cap="flat" cmpd="sng" algn="ctr">
          <a:solidFill>
            <a:srgbClr val="FF8800">
              <a:hueOff val="3501645"/>
              <a:satOff val="-4119"/>
              <a:lumOff val="-16156"/>
              <a:alphaOff val="0"/>
            </a:srgbClr>
          </a:solidFill>
          <a:prstDash val="solid"/>
        </a:ln>
        <a:effectLst/>
      </dgm:spPr>
      <dgm:t>
        <a:bodyPr/>
        <a:lstStyle/>
        <a:p>
          <a:endParaRPr lang="en-GB"/>
        </a:p>
      </dgm:t>
    </dgm:pt>
    <dgm:pt modelId="{A3228172-3650-493F-A071-A6EAD430ABF9}" type="pres">
      <dgm:prSet presAssocID="{C62B52AB-0035-4FA7-BB86-2D8473382E6E}" presName="Child2Accent7" presStyleLbl="alignNode1" presStyleIdx="26" presStyleCnt="45"/>
      <dgm:spPr/>
    </dgm:pt>
    <dgm:pt modelId="{0B7770A2-7C51-44E3-B822-9B995F66CFAE}" type="pres">
      <dgm:prSet presAssocID="{C62B52AB-0035-4FA7-BB86-2D8473382E6E}" presName="Child2" presStyleLbl="revTx" presStyleIdx="1" presStyleCnt="3" custScaleX="282531" custLinFactNeighborX="-43150" custLinFactNeighborY="49573">
        <dgm:presLayoutVars>
          <dgm:chMax/>
          <dgm:chPref val="0"/>
          <dgm:bulletEnabled val="1"/>
        </dgm:presLayoutVars>
      </dgm:prSet>
      <dgm:spPr>
        <a:prstGeom prst="rect">
          <a:avLst/>
        </a:prstGeom>
      </dgm:spPr>
      <dgm:t>
        <a:bodyPr/>
        <a:lstStyle/>
        <a:p>
          <a:endParaRPr lang="en-GB"/>
        </a:p>
      </dgm:t>
    </dgm:pt>
    <dgm:pt modelId="{7D41FC09-0FCF-43A3-B6BE-B96BE7FA921D}" type="pres">
      <dgm:prSet presAssocID="{74E82158-3D72-43B1-A119-1ABAD546216A}" presName="Child3Accent1" presStyleLbl="alignNode1" presStyleIdx="27" presStyleCnt="45"/>
      <dgm:spPr>
        <a:xfrm>
          <a:off x="1379428" y="2808848"/>
          <a:ext cx="230423" cy="230609"/>
        </a:xfrm>
        <a:prstGeom prst="ellipse">
          <a:avLst/>
        </a:prstGeom>
        <a:solidFill>
          <a:srgbClr val="FF8800">
            <a:hueOff val="3781776"/>
            <a:satOff val="-4448"/>
            <a:lumOff val="-17448"/>
            <a:alphaOff val="0"/>
          </a:srgbClr>
        </a:solidFill>
        <a:ln w="25400" cap="flat" cmpd="sng" algn="ctr">
          <a:solidFill>
            <a:srgbClr val="FF8800">
              <a:hueOff val="3781776"/>
              <a:satOff val="-4448"/>
              <a:lumOff val="-17448"/>
              <a:alphaOff val="0"/>
            </a:srgbClr>
          </a:solidFill>
          <a:prstDash val="solid"/>
        </a:ln>
        <a:effectLst/>
      </dgm:spPr>
      <dgm:t>
        <a:bodyPr/>
        <a:lstStyle/>
        <a:p>
          <a:endParaRPr lang="en-GB"/>
        </a:p>
      </dgm:t>
    </dgm:pt>
    <dgm:pt modelId="{24AC0E81-4A94-40BB-82C1-3E689DC520B1}" type="pres">
      <dgm:prSet presAssocID="{74E82158-3D72-43B1-A119-1ABAD546216A}" presName="Child3Accent2" presStyleLbl="alignNode1" presStyleIdx="28" presStyleCnt="45" custLinFactY="8172" custLinFactNeighborY="100000"/>
      <dgm:spPr>
        <a:xfrm>
          <a:off x="1231700" y="3043626"/>
          <a:ext cx="115211" cy="115209"/>
        </a:xfrm>
        <a:prstGeom prst="ellipse">
          <a:avLst/>
        </a:prstGeom>
        <a:solidFill>
          <a:srgbClr val="FF8800">
            <a:hueOff val="3921842"/>
            <a:satOff val="-4613"/>
            <a:lumOff val="-18094"/>
            <a:alphaOff val="0"/>
          </a:srgbClr>
        </a:solidFill>
        <a:ln w="25400" cap="flat" cmpd="sng" algn="ctr">
          <a:solidFill>
            <a:srgbClr val="FF8800">
              <a:hueOff val="3921842"/>
              <a:satOff val="-4613"/>
              <a:lumOff val="-18094"/>
              <a:alphaOff val="0"/>
            </a:srgbClr>
          </a:solidFill>
          <a:prstDash val="solid"/>
        </a:ln>
        <a:effectLst/>
      </dgm:spPr>
      <dgm:t>
        <a:bodyPr/>
        <a:lstStyle/>
        <a:p>
          <a:endParaRPr lang="en-GB"/>
        </a:p>
      </dgm:t>
    </dgm:pt>
    <dgm:pt modelId="{EB087121-317E-4A87-B8A0-9BE8A8131065}" type="pres">
      <dgm:prSet presAssocID="{74E82158-3D72-43B1-A119-1ABAD546216A}" presName="Child3Accent3" presStyleLbl="alignNode1" presStyleIdx="29" presStyleCnt="45" custLinFactY="100000" custLinFactNeighborY="157335"/>
      <dgm:spPr>
        <a:xfrm>
          <a:off x="985621" y="3043626"/>
          <a:ext cx="115211" cy="115209"/>
        </a:xfrm>
        <a:prstGeom prst="ellipse">
          <a:avLst/>
        </a:prstGeom>
        <a:solidFill>
          <a:srgbClr val="FF8800">
            <a:hueOff val="4061908"/>
            <a:satOff val="-4778"/>
            <a:lumOff val="-18741"/>
            <a:alphaOff val="0"/>
          </a:srgbClr>
        </a:solidFill>
        <a:ln w="25400" cap="flat" cmpd="sng" algn="ctr">
          <a:solidFill>
            <a:srgbClr val="FF8800">
              <a:hueOff val="4061908"/>
              <a:satOff val="-4778"/>
              <a:lumOff val="-18741"/>
              <a:alphaOff val="0"/>
            </a:srgbClr>
          </a:solidFill>
          <a:prstDash val="solid"/>
        </a:ln>
        <a:effectLst/>
      </dgm:spPr>
      <dgm:t>
        <a:bodyPr/>
        <a:lstStyle/>
        <a:p>
          <a:endParaRPr lang="en-GB"/>
        </a:p>
      </dgm:t>
    </dgm:pt>
    <dgm:pt modelId="{85A61793-F1EA-492C-BAB7-EA692EE5BB1A}" type="pres">
      <dgm:prSet presAssocID="{74E82158-3D72-43B1-A119-1ABAD546216A}" presName="Child3Accent4" presStyleLbl="alignNode1" presStyleIdx="30" presStyleCnt="45" custLinFactY="100000" custLinFactNeighborY="157335"/>
      <dgm:spPr>
        <a:xfrm>
          <a:off x="739542" y="3043626"/>
          <a:ext cx="115211" cy="115209"/>
        </a:xfrm>
        <a:prstGeom prst="ellipse">
          <a:avLst/>
        </a:prstGeom>
        <a:solidFill>
          <a:srgbClr val="FF8800">
            <a:hueOff val="4201974"/>
            <a:satOff val="-4942"/>
            <a:lumOff val="-19387"/>
            <a:alphaOff val="0"/>
          </a:srgbClr>
        </a:solidFill>
        <a:ln w="25400" cap="flat" cmpd="sng" algn="ctr">
          <a:solidFill>
            <a:srgbClr val="FF8800">
              <a:hueOff val="4201974"/>
              <a:satOff val="-4942"/>
              <a:lumOff val="-19387"/>
              <a:alphaOff val="0"/>
            </a:srgbClr>
          </a:solidFill>
          <a:prstDash val="solid"/>
        </a:ln>
        <a:effectLst/>
      </dgm:spPr>
      <dgm:t>
        <a:bodyPr/>
        <a:lstStyle/>
        <a:p>
          <a:endParaRPr lang="en-GB"/>
        </a:p>
      </dgm:t>
    </dgm:pt>
    <dgm:pt modelId="{89BB5619-3C9B-4F7A-B60C-15A2855B807C}" type="pres">
      <dgm:prSet presAssocID="{74E82158-3D72-43B1-A119-1ABAD546216A}" presName="Child3Accent5" presStyleLbl="alignNode1" presStyleIdx="31" presStyleCnt="45" custLinFactY="100000" custLinFactNeighborY="157335"/>
      <dgm:spPr>
        <a:xfrm>
          <a:off x="493462" y="3043626"/>
          <a:ext cx="115211" cy="115209"/>
        </a:xfrm>
        <a:prstGeom prst="ellipse">
          <a:avLst/>
        </a:prstGeom>
        <a:solidFill>
          <a:srgbClr val="FF8800">
            <a:hueOff val="4342039"/>
            <a:satOff val="-5107"/>
            <a:lumOff val="-20033"/>
            <a:alphaOff val="0"/>
          </a:srgbClr>
        </a:solidFill>
        <a:ln w="25400" cap="flat" cmpd="sng" algn="ctr">
          <a:solidFill>
            <a:srgbClr val="FF8800">
              <a:hueOff val="4342039"/>
              <a:satOff val="-5107"/>
              <a:lumOff val="-20033"/>
              <a:alphaOff val="0"/>
            </a:srgbClr>
          </a:solidFill>
          <a:prstDash val="solid"/>
        </a:ln>
        <a:effectLst/>
      </dgm:spPr>
      <dgm:t>
        <a:bodyPr/>
        <a:lstStyle/>
        <a:p>
          <a:endParaRPr lang="en-GB"/>
        </a:p>
      </dgm:t>
    </dgm:pt>
    <dgm:pt modelId="{89AC5332-C407-494D-AB31-665DABA58515}" type="pres">
      <dgm:prSet presAssocID="{74E82158-3D72-43B1-A119-1ABAD546216A}" presName="Child3Accent6" presStyleLbl="alignNode1" presStyleIdx="32" presStyleCnt="45" custLinFactY="100000" custLinFactNeighborY="157335"/>
      <dgm:spPr>
        <a:xfrm>
          <a:off x="246982" y="3043626"/>
          <a:ext cx="115211" cy="115209"/>
        </a:xfrm>
        <a:prstGeom prst="ellipse">
          <a:avLst/>
        </a:prstGeom>
        <a:solidFill>
          <a:srgbClr val="FF8800">
            <a:hueOff val="4482106"/>
            <a:satOff val="-5272"/>
            <a:lumOff val="-20679"/>
            <a:alphaOff val="0"/>
          </a:srgbClr>
        </a:solidFill>
        <a:ln w="25400" cap="flat" cmpd="sng" algn="ctr">
          <a:solidFill>
            <a:srgbClr val="FF8800">
              <a:hueOff val="4482106"/>
              <a:satOff val="-5272"/>
              <a:lumOff val="-20679"/>
              <a:alphaOff val="0"/>
            </a:srgbClr>
          </a:solidFill>
          <a:prstDash val="solid"/>
        </a:ln>
        <a:effectLst/>
      </dgm:spPr>
      <dgm:t>
        <a:bodyPr/>
        <a:lstStyle/>
        <a:p>
          <a:endParaRPr lang="en-GB"/>
        </a:p>
      </dgm:t>
    </dgm:pt>
    <dgm:pt modelId="{B2AD52E2-6A1E-417B-868E-D9F2AE23FB7F}" type="pres">
      <dgm:prSet presAssocID="{74E82158-3D72-43B1-A119-1ABAD546216A}" presName="Child3Accent7" presStyleLbl="alignNode1" presStyleIdx="33" presStyleCnt="45" custLinFactY="100000" custLinFactNeighborY="157335"/>
      <dgm:spPr>
        <a:xfrm>
          <a:off x="903" y="3043626"/>
          <a:ext cx="115211" cy="115209"/>
        </a:xfrm>
        <a:prstGeom prst="ellipse">
          <a:avLst/>
        </a:prstGeom>
        <a:solidFill>
          <a:srgbClr val="FF8800">
            <a:hueOff val="4622171"/>
            <a:satOff val="-5437"/>
            <a:lumOff val="-21325"/>
            <a:alphaOff val="0"/>
          </a:srgbClr>
        </a:solidFill>
        <a:ln w="25400" cap="flat" cmpd="sng" algn="ctr">
          <a:solidFill>
            <a:srgbClr val="FF8800">
              <a:hueOff val="4622171"/>
              <a:satOff val="-5437"/>
              <a:lumOff val="-21325"/>
              <a:alphaOff val="0"/>
            </a:srgbClr>
          </a:solidFill>
          <a:prstDash val="solid"/>
        </a:ln>
        <a:effectLst/>
      </dgm:spPr>
      <dgm:t>
        <a:bodyPr/>
        <a:lstStyle/>
        <a:p>
          <a:endParaRPr lang="en-GB"/>
        </a:p>
      </dgm:t>
    </dgm:pt>
    <dgm:pt modelId="{DA44AB82-6A70-407E-BF7F-0D2A1F3755DE}" type="pres">
      <dgm:prSet presAssocID="{74E82158-3D72-43B1-A119-1ABAD546216A}" presName="Child3" presStyleLbl="revTx" presStyleIdx="2" presStyleCnt="3" custScaleX="304498" custScaleY="126745" custLinFactY="100000" custLinFactNeighborX="-13639" custLinFactNeighborY="144039">
        <dgm:presLayoutVars>
          <dgm:chMax/>
          <dgm:chPref val="0"/>
          <dgm:bulletEnabled val="1"/>
        </dgm:presLayoutVars>
      </dgm:prSet>
      <dgm:spPr>
        <a:prstGeom prst="rect">
          <a:avLst/>
        </a:prstGeom>
      </dgm:spPr>
      <dgm:t>
        <a:bodyPr/>
        <a:lstStyle/>
        <a:p>
          <a:endParaRPr lang="en-GB"/>
        </a:p>
      </dgm:t>
    </dgm:pt>
    <dgm:pt modelId="{9114265C-2851-4C78-91EF-6D9D9DA49A69}" type="pres">
      <dgm:prSet presAssocID="{D7113E62-BE29-452A-AEDA-BE489F54EAD7}" presName="sibTrans" presStyleCnt="0"/>
      <dgm:spPr/>
    </dgm:pt>
    <dgm:pt modelId="{6B7EBD88-24A6-4035-A020-DB541C0971BE}" type="pres">
      <dgm:prSet presAssocID="{324ED220-3F7C-4103-AD0F-D9979024F8E4}" presName="composite" presStyleCnt="0"/>
      <dgm:spPr/>
    </dgm:pt>
    <dgm:pt modelId="{F9A022C6-BD66-49BC-98F7-F177DE2969C5}" type="pres">
      <dgm:prSet presAssocID="{324ED220-3F7C-4103-AD0F-D9979024F8E4}" presName="ParentAccent1" presStyleLbl="alignNode1" presStyleIdx="34" presStyleCnt="45"/>
      <dgm:spPr>
        <a:xfrm>
          <a:off x="8041226" y="2117219"/>
          <a:ext cx="188272" cy="188336"/>
        </a:xfrm>
        <a:prstGeom prst="ellipse">
          <a:avLst/>
        </a:prstGeom>
        <a:solidFill>
          <a:srgbClr val="FF8800">
            <a:hueOff val="4762237"/>
            <a:satOff val="-5601"/>
            <a:lumOff val="-21972"/>
            <a:alphaOff val="0"/>
          </a:srgbClr>
        </a:solidFill>
        <a:ln w="25400" cap="flat" cmpd="sng" algn="ctr">
          <a:solidFill>
            <a:srgbClr val="FF8800">
              <a:hueOff val="4762237"/>
              <a:satOff val="-5601"/>
              <a:lumOff val="-21972"/>
              <a:alphaOff val="0"/>
            </a:srgbClr>
          </a:solidFill>
          <a:prstDash val="solid"/>
        </a:ln>
        <a:effectLst/>
      </dgm:spPr>
      <dgm:t>
        <a:bodyPr/>
        <a:lstStyle/>
        <a:p>
          <a:endParaRPr lang="en-GB"/>
        </a:p>
      </dgm:t>
    </dgm:pt>
    <dgm:pt modelId="{AB2D927C-0EA2-4995-9419-7438857FEBF4}" type="pres">
      <dgm:prSet presAssocID="{324ED220-3F7C-4103-AD0F-D9979024F8E4}" presName="ParentAccent2" presStyleLbl="alignNode1" presStyleIdx="35" presStyleCnt="45"/>
      <dgm:spPr>
        <a:xfrm>
          <a:off x="7721283" y="2117219"/>
          <a:ext cx="188272" cy="188336"/>
        </a:xfrm>
        <a:prstGeom prst="ellipse">
          <a:avLst/>
        </a:prstGeom>
        <a:solidFill>
          <a:srgbClr val="FF8800">
            <a:hueOff val="4902303"/>
            <a:satOff val="-5766"/>
            <a:lumOff val="-22618"/>
            <a:alphaOff val="0"/>
          </a:srgbClr>
        </a:solidFill>
        <a:ln w="25400" cap="flat" cmpd="sng" algn="ctr">
          <a:solidFill>
            <a:srgbClr val="FF8800">
              <a:hueOff val="4902303"/>
              <a:satOff val="-5766"/>
              <a:lumOff val="-22618"/>
              <a:alphaOff val="0"/>
            </a:srgbClr>
          </a:solidFill>
          <a:prstDash val="solid"/>
        </a:ln>
        <a:effectLst/>
      </dgm:spPr>
      <dgm:t>
        <a:bodyPr/>
        <a:lstStyle/>
        <a:p>
          <a:endParaRPr lang="en-GB"/>
        </a:p>
      </dgm:t>
    </dgm:pt>
    <dgm:pt modelId="{68D29986-9F4C-4351-AE6B-E24CD9AFDF6D}" type="pres">
      <dgm:prSet presAssocID="{324ED220-3F7C-4103-AD0F-D9979024F8E4}" presName="ParentAccent3" presStyleLbl="alignNode1" presStyleIdx="36" presStyleCnt="45"/>
      <dgm:spPr>
        <a:xfrm>
          <a:off x="7401340" y="2117219"/>
          <a:ext cx="188272" cy="188336"/>
        </a:xfrm>
        <a:prstGeom prst="ellipse">
          <a:avLst/>
        </a:prstGeom>
        <a:solidFill>
          <a:srgbClr val="FF8800">
            <a:hueOff val="5042368"/>
            <a:satOff val="-5931"/>
            <a:lumOff val="-23264"/>
            <a:alphaOff val="0"/>
          </a:srgbClr>
        </a:solidFill>
        <a:ln w="25400" cap="flat" cmpd="sng" algn="ctr">
          <a:solidFill>
            <a:srgbClr val="FF8800">
              <a:hueOff val="5042368"/>
              <a:satOff val="-5931"/>
              <a:lumOff val="-23264"/>
              <a:alphaOff val="0"/>
            </a:srgbClr>
          </a:solidFill>
          <a:prstDash val="solid"/>
        </a:ln>
        <a:effectLst/>
      </dgm:spPr>
      <dgm:t>
        <a:bodyPr/>
        <a:lstStyle/>
        <a:p>
          <a:endParaRPr lang="en-GB"/>
        </a:p>
      </dgm:t>
    </dgm:pt>
    <dgm:pt modelId="{755CC72A-B837-4635-B985-6A9CFB7F05EC}" type="pres">
      <dgm:prSet presAssocID="{324ED220-3F7C-4103-AD0F-D9979024F8E4}" presName="ParentAccent4" presStyleLbl="alignNode1" presStyleIdx="37" presStyleCnt="45"/>
      <dgm:spPr>
        <a:xfrm>
          <a:off x="7081398" y="2117219"/>
          <a:ext cx="188272" cy="188336"/>
        </a:xfrm>
        <a:prstGeom prst="ellipse">
          <a:avLst/>
        </a:prstGeom>
        <a:solidFill>
          <a:srgbClr val="FF8800">
            <a:hueOff val="5182434"/>
            <a:satOff val="-6096"/>
            <a:lumOff val="-23910"/>
            <a:alphaOff val="0"/>
          </a:srgbClr>
        </a:solidFill>
        <a:ln w="25400" cap="flat" cmpd="sng" algn="ctr">
          <a:solidFill>
            <a:srgbClr val="FF8800">
              <a:hueOff val="5182434"/>
              <a:satOff val="-6096"/>
              <a:lumOff val="-23910"/>
              <a:alphaOff val="0"/>
            </a:srgbClr>
          </a:solidFill>
          <a:prstDash val="solid"/>
        </a:ln>
        <a:effectLst/>
      </dgm:spPr>
      <dgm:t>
        <a:bodyPr/>
        <a:lstStyle/>
        <a:p>
          <a:endParaRPr lang="en-GB"/>
        </a:p>
      </dgm:t>
    </dgm:pt>
    <dgm:pt modelId="{6F834FAF-E1C6-4B1A-9739-E74DBE32E08E}" type="pres">
      <dgm:prSet presAssocID="{324ED220-3F7C-4103-AD0F-D9979024F8E4}" presName="ParentAccent5" presStyleLbl="alignNode1" presStyleIdx="38" presStyleCnt="45"/>
      <dgm:spPr>
        <a:xfrm>
          <a:off x="6761455" y="2117219"/>
          <a:ext cx="188272" cy="188336"/>
        </a:xfrm>
        <a:prstGeom prst="ellipse">
          <a:avLst/>
        </a:prstGeom>
        <a:solidFill>
          <a:srgbClr val="FF8800">
            <a:hueOff val="5322500"/>
            <a:satOff val="-6260"/>
            <a:lumOff val="-24557"/>
            <a:alphaOff val="0"/>
          </a:srgbClr>
        </a:solidFill>
        <a:ln w="25400" cap="flat" cmpd="sng" algn="ctr">
          <a:solidFill>
            <a:srgbClr val="FF8800">
              <a:hueOff val="5322500"/>
              <a:satOff val="-6260"/>
              <a:lumOff val="-24557"/>
              <a:alphaOff val="0"/>
            </a:srgbClr>
          </a:solidFill>
          <a:prstDash val="solid"/>
        </a:ln>
        <a:effectLst/>
      </dgm:spPr>
      <dgm:t>
        <a:bodyPr/>
        <a:lstStyle/>
        <a:p>
          <a:endParaRPr lang="en-GB"/>
        </a:p>
      </dgm:t>
    </dgm:pt>
    <dgm:pt modelId="{BB52F0AD-7DD2-4311-AAD6-B6549DBA559B}" type="pres">
      <dgm:prSet presAssocID="{324ED220-3F7C-4103-AD0F-D9979024F8E4}" presName="ParentAccent6" presStyleLbl="alignNode1" presStyleIdx="39" presStyleCnt="45" custLinFactNeighborX="-29508" custLinFactNeighborY="-28399"/>
      <dgm:spPr>
        <a:xfrm>
          <a:off x="6252838" y="2023051"/>
          <a:ext cx="376946" cy="376672"/>
        </a:xfrm>
        <a:prstGeom prst="ellipse">
          <a:avLst/>
        </a:prstGeom>
        <a:solidFill>
          <a:srgbClr val="FF8800">
            <a:hueOff val="5462566"/>
            <a:satOff val="-6425"/>
            <a:lumOff val="-25203"/>
            <a:alphaOff val="0"/>
          </a:srgbClr>
        </a:solidFill>
        <a:ln w="25400" cap="flat" cmpd="sng" algn="ctr">
          <a:solidFill>
            <a:srgbClr val="FF8800">
              <a:hueOff val="5462566"/>
              <a:satOff val="-6425"/>
              <a:lumOff val="-25203"/>
              <a:alphaOff val="0"/>
            </a:srgbClr>
          </a:solidFill>
          <a:prstDash val="solid"/>
        </a:ln>
        <a:effectLst/>
      </dgm:spPr>
      <dgm:t>
        <a:bodyPr/>
        <a:lstStyle/>
        <a:p>
          <a:endParaRPr lang="en-GB"/>
        </a:p>
      </dgm:t>
    </dgm:pt>
    <dgm:pt modelId="{BFA9EF37-AA4A-41A6-92BB-5E25CFBFBBBD}" type="pres">
      <dgm:prSet presAssocID="{324ED220-3F7C-4103-AD0F-D9979024F8E4}" presName="ParentAccent7" presStyleLbl="alignNode1" presStyleIdx="40" presStyleCnt="45"/>
      <dgm:spPr>
        <a:xfrm>
          <a:off x="7734129" y="1728156"/>
          <a:ext cx="188272" cy="188336"/>
        </a:xfrm>
        <a:prstGeom prst="ellipse">
          <a:avLst/>
        </a:prstGeom>
        <a:solidFill>
          <a:srgbClr val="FF8800">
            <a:hueOff val="5602632"/>
            <a:satOff val="-6590"/>
            <a:lumOff val="-25849"/>
            <a:alphaOff val="0"/>
          </a:srgbClr>
        </a:solidFill>
        <a:ln w="25400" cap="flat" cmpd="sng" algn="ctr">
          <a:solidFill>
            <a:srgbClr val="FF8800">
              <a:hueOff val="5602632"/>
              <a:satOff val="-6590"/>
              <a:lumOff val="-25849"/>
              <a:alphaOff val="0"/>
            </a:srgbClr>
          </a:solidFill>
          <a:prstDash val="solid"/>
        </a:ln>
        <a:effectLst/>
      </dgm:spPr>
      <dgm:t>
        <a:bodyPr/>
        <a:lstStyle/>
        <a:p>
          <a:endParaRPr lang="en-GB"/>
        </a:p>
      </dgm:t>
    </dgm:pt>
    <dgm:pt modelId="{33F1C92D-AA3F-437C-BAE3-BDC7300F2B93}" type="pres">
      <dgm:prSet presAssocID="{324ED220-3F7C-4103-AD0F-D9979024F8E4}" presName="ParentAccent8" presStyleLbl="alignNode1" presStyleIdx="41" presStyleCnt="45"/>
      <dgm:spPr>
        <a:xfrm>
          <a:off x="7734129" y="2509141"/>
          <a:ext cx="188272" cy="188336"/>
        </a:xfrm>
        <a:prstGeom prst="ellipse">
          <a:avLst/>
        </a:prstGeom>
        <a:solidFill>
          <a:srgbClr val="FF8800">
            <a:hueOff val="5742697"/>
            <a:satOff val="-6755"/>
            <a:lumOff val="-26495"/>
            <a:alphaOff val="0"/>
          </a:srgbClr>
        </a:solidFill>
        <a:ln w="25400" cap="flat" cmpd="sng" algn="ctr">
          <a:solidFill>
            <a:srgbClr val="FF8800">
              <a:hueOff val="5742697"/>
              <a:satOff val="-6755"/>
              <a:lumOff val="-26495"/>
              <a:alphaOff val="0"/>
            </a:srgbClr>
          </a:solidFill>
          <a:prstDash val="solid"/>
        </a:ln>
        <a:effectLst/>
      </dgm:spPr>
      <dgm:t>
        <a:bodyPr/>
        <a:lstStyle/>
        <a:p>
          <a:endParaRPr lang="en-GB"/>
        </a:p>
      </dgm:t>
    </dgm:pt>
    <dgm:pt modelId="{AA9C98D1-ABBB-48E1-84A8-35CEF7B91CC1}" type="pres">
      <dgm:prSet presAssocID="{324ED220-3F7C-4103-AD0F-D9979024F8E4}" presName="ParentAccent9" presStyleLbl="alignNode1" presStyleIdx="42" presStyleCnt="45"/>
      <dgm:spPr>
        <a:xfrm>
          <a:off x="7902330" y="1897430"/>
          <a:ext cx="188272" cy="188336"/>
        </a:xfrm>
        <a:prstGeom prst="ellipse">
          <a:avLst/>
        </a:prstGeom>
        <a:solidFill>
          <a:srgbClr val="FF8800">
            <a:hueOff val="5882763"/>
            <a:satOff val="-6919"/>
            <a:lumOff val="-27142"/>
            <a:alphaOff val="0"/>
          </a:srgbClr>
        </a:solidFill>
        <a:ln w="25400" cap="flat" cmpd="sng" algn="ctr">
          <a:solidFill>
            <a:srgbClr val="FF8800">
              <a:hueOff val="5882763"/>
              <a:satOff val="-6919"/>
              <a:lumOff val="-27142"/>
              <a:alphaOff val="0"/>
            </a:srgbClr>
          </a:solidFill>
          <a:prstDash val="solid"/>
        </a:ln>
        <a:effectLst/>
      </dgm:spPr>
      <dgm:t>
        <a:bodyPr/>
        <a:lstStyle/>
        <a:p>
          <a:endParaRPr lang="en-GB"/>
        </a:p>
      </dgm:t>
    </dgm:pt>
    <dgm:pt modelId="{08322D02-677E-4A55-A6A3-FE015607B5EF}" type="pres">
      <dgm:prSet presAssocID="{324ED220-3F7C-4103-AD0F-D9979024F8E4}" presName="ParentAccent10" presStyleLbl="alignNode1" presStyleIdx="43" presStyleCnt="45"/>
      <dgm:spPr>
        <a:xfrm>
          <a:off x="7913570" y="2340820"/>
          <a:ext cx="188272" cy="188336"/>
        </a:xfrm>
        <a:prstGeom prst="ellipse">
          <a:avLst/>
        </a:prstGeom>
        <a:solidFill>
          <a:srgbClr val="FF8800">
            <a:hueOff val="6022829"/>
            <a:satOff val="-7084"/>
            <a:lumOff val="-27788"/>
            <a:alphaOff val="0"/>
          </a:srgbClr>
        </a:solidFill>
        <a:ln w="25400" cap="flat" cmpd="sng" algn="ctr">
          <a:solidFill>
            <a:srgbClr val="FF8800">
              <a:hueOff val="6022829"/>
              <a:satOff val="-7084"/>
              <a:lumOff val="-27788"/>
              <a:alphaOff val="0"/>
            </a:srgbClr>
          </a:solidFill>
          <a:prstDash val="solid"/>
        </a:ln>
        <a:effectLst/>
      </dgm:spPr>
      <dgm:t>
        <a:bodyPr/>
        <a:lstStyle/>
        <a:p>
          <a:endParaRPr lang="en-GB"/>
        </a:p>
      </dgm:t>
    </dgm:pt>
    <dgm:pt modelId="{157D76F4-4964-481A-BDE3-F9369A4C0A31}" type="pres">
      <dgm:prSet presAssocID="{324ED220-3F7C-4103-AD0F-D9979024F8E4}" presName="Parent" presStyleLbl="alignNode1" presStyleIdx="44" presStyleCnt="45" custScaleX="144195" custScaleY="120731" custLinFactNeighborX="-1332" custLinFactNeighborY="444">
        <dgm:presLayoutVars>
          <dgm:chMax val="5"/>
          <dgm:chPref val="3"/>
          <dgm:bulletEnabled val="1"/>
        </dgm:presLayoutVars>
      </dgm:prSet>
      <dgm:spPr>
        <a:prstGeom prst="ellipse">
          <a:avLst/>
        </a:prstGeom>
      </dgm:spPr>
      <dgm:t>
        <a:bodyPr/>
        <a:lstStyle/>
        <a:p>
          <a:endParaRPr lang="en-GB"/>
        </a:p>
      </dgm:t>
    </dgm:pt>
  </dgm:ptLst>
  <dgm:cxnLst>
    <dgm:cxn modelId="{B63F1854-C3B0-4125-ADD0-B750EB698906}" type="presOf" srcId="{8947FDD7-561A-435A-BD2D-FF596FF10C6A}" destId="{1885B23B-B081-44FC-9C06-DAAFAFD8FF2A}" srcOrd="0" destOrd="0" presId="urn:microsoft.com/office/officeart/2011/layout/ConvergingText"/>
    <dgm:cxn modelId="{309250F0-CD66-4B95-B236-749255776CD9}" srcId="{38B4B16D-5165-4133-B597-40ABB0D65B34}" destId="{C62B52AB-0035-4FA7-BB86-2D8473382E6E}" srcOrd="1" destOrd="0" parTransId="{E93FA0E5-42DA-42C3-8B29-83849A62F5DD}" sibTransId="{8C2CB2A3-9C25-4520-837B-526040AD3A09}"/>
    <dgm:cxn modelId="{41A285C5-85EF-447A-990B-5A66FBE464F0}" type="presOf" srcId="{BF9E2A3A-99BA-444F-8E3D-3AE7087CEEB8}" destId="{E0E3591D-3BD2-4BDA-9362-C0D414E7400E}" srcOrd="0" destOrd="0" presId="urn:microsoft.com/office/officeart/2011/layout/ConvergingText"/>
    <dgm:cxn modelId="{AE674E30-B319-41F6-B3D3-1D95357876B0}" type="presOf" srcId="{C62B52AB-0035-4FA7-BB86-2D8473382E6E}" destId="{0B7770A2-7C51-44E3-B822-9B995F66CFAE}" srcOrd="0" destOrd="0" presId="urn:microsoft.com/office/officeart/2011/layout/ConvergingText"/>
    <dgm:cxn modelId="{87AC8D2D-68DE-4E6E-B0AE-DCC82F074EF1}" type="presOf" srcId="{74E82158-3D72-43B1-A119-1ABAD546216A}" destId="{DA44AB82-6A70-407E-BF7F-0D2A1F3755DE}" srcOrd="0" destOrd="0" presId="urn:microsoft.com/office/officeart/2011/layout/ConvergingText"/>
    <dgm:cxn modelId="{2A3701ED-F8C9-4884-ADF5-1D98C95B3B66}" srcId="{38B4B16D-5165-4133-B597-40ABB0D65B34}" destId="{74E82158-3D72-43B1-A119-1ABAD546216A}" srcOrd="2" destOrd="0" parTransId="{0EA745C2-F3C5-4954-BBE3-20B24739D224}" sibTransId="{74F547C5-B234-43D9-BC77-01E18BBC593F}"/>
    <dgm:cxn modelId="{5E9C3D64-4E8E-4132-950A-180D1856DABE}" type="presOf" srcId="{38B4B16D-5165-4133-B597-40ABB0D65B34}" destId="{36109573-D062-46C4-AA1F-676619AAC076}" srcOrd="0" destOrd="0" presId="urn:microsoft.com/office/officeart/2011/layout/ConvergingText"/>
    <dgm:cxn modelId="{3B13777B-2E6D-431C-B4FD-6C107EA00D6B}" srcId="{38B4B16D-5165-4133-B597-40ABB0D65B34}" destId="{BF9E2A3A-99BA-444F-8E3D-3AE7087CEEB8}" srcOrd="0" destOrd="0" parTransId="{B31D171C-B716-4AFC-93B8-743303DA7D41}" sibTransId="{72EFC3AF-A960-4F8F-9047-6683CAF37417}"/>
    <dgm:cxn modelId="{62EE0A34-AFFF-4EEC-82A1-23A3FD95770C}" srcId="{8947FDD7-561A-435A-BD2D-FF596FF10C6A}" destId="{38B4B16D-5165-4133-B597-40ABB0D65B34}" srcOrd="0" destOrd="0" parTransId="{AC38FAFA-111D-427C-8D02-341A40309E64}" sibTransId="{D7113E62-BE29-452A-AEDA-BE489F54EAD7}"/>
    <dgm:cxn modelId="{6BFFAB0D-98A2-4B19-A05A-99057C9D3B1D}" srcId="{8947FDD7-561A-435A-BD2D-FF596FF10C6A}" destId="{324ED220-3F7C-4103-AD0F-D9979024F8E4}" srcOrd="1" destOrd="0" parTransId="{68E676C4-57C9-4583-B426-FA18F353121C}" sibTransId="{F3309307-3D77-4933-BE7C-F58F3E64DF25}"/>
    <dgm:cxn modelId="{BF1BF79D-FC2B-4634-BEF9-1859F63F5A25}" type="presOf" srcId="{324ED220-3F7C-4103-AD0F-D9979024F8E4}" destId="{157D76F4-4964-481A-BDE3-F9369A4C0A31}" srcOrd="0" destOrd="0" presId="urn:microsoft.com/office/officeart/2011/layout/ConvergingText"/>
    <dgm:cxn modelId="{8B1604DB-0E3B-4185-9CB5-149FF42CE9EA}" type="presParOf" srcId="{1885B23B-B081-44FC-9C06-DAAFAFD8FF2A}" destId="{4ADC61F6-319C-4981-87AF-C42FC0BC1429}" srcOrd="0" destOrd="0" presId="urn:microsoft.com/office/officeart/2011/layout/ConvergingText"/>
    <dgm:cxn modelId="{8127BB84-3D18-4DDE-B6CC-C1099E751C42}" type="presParOf" srcId="{4ADC61F6-319C-4981-87AF-C42FC0BC1429}" destId="{6EF51190-9E09-4B72-A53A-69925B566E63}" srcOrd="0" destOrd="0" presId="urn:microsoft.com/office/officeart/2011/layout/ConvergingText"/>
    <dgm:cxn modelId="{36CE5B0C-C224-41CE-9A86-34F538D88FE2}" type="presParOf" srcId="{4ADC61F6-319C-4981-87AF-C42FC0BC1429}" destId="{3829AC0E-1791-4C8F-96F1-B17B1F545AA1}" srcOrd="1" destOrd="0" presId="urn:microsoft.com/office/officeart/2011/layout/ConvergingText"/>
    <dgm:cxn modelId="{6075A570-1FE0-409C-8D5D-0BC33DE26FD5}" type="presParOf" srcId="{4ADC61F6-319C-4981-87AF-C42FC0BC1429}" destId="{18B419B3-4D7A-44A5-9B57-4526356E8C46}" srcOrd="2" destOrd="0" presId="urn:microsoft.com/office/officeart/2011/layout/ConvergingText"/>
    <dgm:cxn modelId="{682F9D6C-25F3-4B25-A386-1C429F52C437}" type="presParOf" srcId="{4ADC61F6-319C-4981-87AF-C42FC0BC1429}" destId="{A5CB4731-F1CC-4DF1-B8C5-88EA27189712}" srcOrd="3" destOrd="0" presId="urn:microsoft.com/office/officeart/2011/layout/ConvergingText"/>
    <dgm:cxn modelId="{8011768D-9562-48F7-AF1B-DB0DBCE56A43}" type="presParOf" srcId="{4ADC61F6-319C-4981-87AF-C42FC0BC1429}" destId="{649E4A9C-5D95-4931-BA64-050F6FA40FBC}" srcOrd="4" destOrd="0" presId="urn:microsoft.com/office/officeart/2011/layout/ConvergingText"/>
    <dgm:cxn modelId="{C886F48C-3C3F-4880-8D77-358285727352}" type="presParOf" srcId="{4ADC61F6-319C-4981-87AF-C42FC0BC1429}" destId="{C0978DDF-BE44-41EC-B3B9-79485C14E5A8}" srcOrd="5" destOrd="0" presId="urn:microsoft.com/office/officeart/2011/layout/ConvergingText"/>
    <dgm:cxn modelId="{FD44DAB1-5E56-4D0F-87A3-7BD6174F9826}" type="presParOf" srcId="{4ADC61F6-319C-4981-87AF-C42FC0BC1429}" destId="{C4E51697-9043-4F87-A135-68A13C26099C}" srcOrd="6" destOrd="0" presId="urn:microsoft.com/office/officeart/2011/layout/ConvergingText"/>
    <dgm:cxn modelId="{33998BDA-E3D3-4D41-9AC5-2A678E042B5F}" type="presParOf" srcId="{4ADC61F6-319C-4981-87AF-C42FC0BC1429}" destId="{FB43F714-CB34-41C1-9464-FAFD7C6119B4}" srcOrd="7" destOrd="0" presId="urn:microsoft.com/office/officeart/2011/layout/ConvergingText"/>
    <dgm:cxn modelId="{D22FDD37-C690-4C0A-A49A-4A13BE2FE366}" type="presParOf" srcId="{4ADC61F6-319C-4981-87AF-C42FC0BC1429}" destId="{6826356D-1172-4FEA-864B-546F005CD787}" srcOrd="8" destOrd="0" presId="urn:microsoft.com/office/officeart/2011/layout/ConvergingText"/>
    <dgm:cxn modelId="{C2C29628-EDC5-4B89-970C-D682A6F7C4AC}" type="presParOf" srcId="{4ADC61F6-319C-4981-87AF-C42FC0BC1429}" destId="{BC0A913C-7C97-4BB0-A51A-3DD1445CCFCE}" srcOrd="9" destOrd="0" presId="urn:microsoft.com/office/officeart/2011/layout/ConvergingText"/>
    <dgm:cxn modelId="{F2F4A731-5A00-4809-8ED3-636D6477E2A5}" type="presParOf" srcId="{4ADC61F6-319C-4981-87AF-C42FC0BC1429}" destId="{36109573-D062-46C4-AA1F-676619AAC076}" srcOrd="10" destOrd="0" presId="urn:microsoft.com/office/officeart/2011/layout/ConvergingText"/>
    <dgm:cxn modelId="{33B296C1-DEF2-4347-9CC4-E947107556AC}" type="presParOf" srcId="{4ADC61F6-319C-4981-87AF-C42FC0BC1429}" destId="{91B0A3DE-86C4-414B-A5E3-F4984BB6B78E}" srcOrd="11" destOrd="0" presId="urn:microsoft.com/office/officeart/2011/layout/ConvergingText"/>
    <dgm:cxn modelId="{24EA7129-634F-43D8-ABDF-F039E5C7A2BE}" type="presParOf" srcId="{4ADC61F6-319C-4981-87AF-C42FC0BC1429}" destId="{F82B8744-218D-4E04-82DB-920B259EA6BB}" srcOrd="12" destOrd="0" presId="urn:microsoft.com/office/officeart/2011/layout/ConvergingText"/>
    <dgm:cxn modelId="{D086E33F-DEBF-4371-B6CA-70038A96A39E}" type="presParOf" srcId="{4ADC61F6-319C-4981-87AF-C42FC0BC1429}" destId="{FCFF405C-D397-4624-AD12-34BF32713809}" srcOrd="13" destOrd="0" presId="urn:microsoft.com/office/officeart/2011/layout/ConvergingText"/>
    <dgm:cxn modelId="{1F25114C-85CC-493F-B23B-C8BEC7F5BCBB}" type="presParOf" srcId="{4ADC61F6-319C-4981-87AF-C42FC0BC1429}" destId="{30A70E32-EE24-466D-BFF5-6829AF7301F8}" srcOrd="14" destOrd="0" presId="urn:microsoft.com/office/officeart/2011/layout/ConvergingText"/>
    <dgm:cxn modelId="{B6965850-CAEB-4411-B118-F5A740AA52F6}" type="presParOf" srcId="{4ADC61F6-319C-4981-87AF-C42FC0BC1429}" destId="{FC4E7BC8-0CDE-47E9-9191-BE847E789A2E}" srcOrd="15" destOrd="0" presId="urn:microsoft.com/office/officeart/2011/layout/ConvergingText"/>
    <dgm:cxn modelId="{9C67F342-08F7-4B97-A027-610E294B41B4}" type="presParOf" srcId="{4ADC61F6-319C-4981-87AF-C42FC0BC1429}" destId="{8E0DE511-9500-42E6-AB5C-678802A02162}" srcOrd="16" destOrd="0" presId="urn:microsoft.com/office/officeart/2011/layout/ConvergingText"/>
    <dgm:cxn modelId="{5E8ABF0F-8EDC-4321-A2AC-9CB2263641A9}" type="presParOf" srcId="{4ADC61F6-319C-4981-87AF-C42FC0BC1429}" destId="{26EBD0CE-C59D-45F6-A1FE-11B80ACFBA51}" srcOrd="17" destOrd="0" presId="urn:microsoft.com/office/officeart/2011/layout/ConvergingText"/>
    <dgm:cxn modelId="{B979C9C8-FD4F-4793-A2D8-FC0EFBA81C60}" type="presParOf" srcId="{4ADC61F6-319C-4981-87AF-C42FC0BC1429}" destId="{ACF5D706-77B1-4FD8-A0E7-BE30400DEB7A}" srcOrd="18" destOrd="0" presId="urn:microsoft.com/office/officeart/2011/layout/ConvergingText"/>
    <dgm:cxn modelId="{3A1A9935-2126-4C16-A72A-32569C41820F}" type="presParOf" srcId="{4ADC61F6-319C-4981-87AF-C42FC0BC1429}" destId="{BFB0A154-EBAC-454D-A64A-86AE70092D0E}" srcOrd="19" destOrd="0" presId="urn:microsoft.com/office/officeart/2011/layout/ConvergingText"/>
    <dgm:cxn modelId="{B40D597C-5629-4508-ACD6-67702DD4C18A}" type="presParOf" srcId="{4ADC61F6-319C-4981-87AF-C42FC0BC1429}" destId="{E0E3591D-3BD2-4BDA-9362-C0D414E7400E}" srcOrd="20" destOrd="0" presId="urn:microsoft.com/office/officeart/2011/layout/ConvergingText"/>
    <dgm:cxn modelId="{75FC1278-E5A7-44DB-98B8-10C5CA8C431F}" type="presParOf" srcId="{4ADC61F6-319C-4981-87AF-C42FC0BC1429}" destId="{9B649445-FDB3-4FDD-BE7D-B9A48AD7046A}" srcOrd="21" destOrd="0" presId="urn:microsoft.com/office/officeart/2011/layout/ConvergingText"/>
    <dgm:cxn modelId="{079DBE48-CD5E-45FC-8C8F-DA298BC83423}" type="presParOf" srcId="{4ADC61F6-319C-4981-87AF-C42FC0BC1429}" destId="{CC943B6F-D5A4-4789-B4BD-E52D9FC3FEE3}" srcOrd="22" destOrd="0" presId="urn:microsoft.com/office/officeart/2011/layout/ConvergingText"/>
    <dgm:cxn modelId="{5C16A809-1A72-4D5F-8133-7E7E82FD80DB}" type="presParOf" srcId="{4ADC61F6-319C-4981-87AF-C42FC0BC1429}" destId="{D52CAA9B-2C57-40DC-A20E-BF8C5FBB0D10}" srcOrd="23" destOrd="0" presId="urn:microsoft.com/office/officeart/2011/layout/ConvergingText"/>
    <dgm:cxn modelId="{1B0A6AC8-256F-46B7-98CA-5A5C3D132570}" type="presParOf" srcId="{4ADC61F6-319C-4981-87AF-C42FC0BC1429}" destId="{5BDBFE86-E174-4111-8D31-16AE04B0E6A5}" srcOrd="24" destOrd="0" presId="urn:microsoft.com/office/officeart/2011/layout/ConvergingText"/>
    <dgm:cxn modelId="{47C46E2A-0901-4B98-88E6-B96447EFF980}" type="presParOf" srcId="{4ADC61F6-319C-4981-87AF-C42FC0BC1429}" destId="{998F893A-85C6-41B3-BDD9-C004012B0FC2}" srcOrd="25" destOrd="0" presId="urn:microsoft.com/office/officeart/2011/layout/ConvergingText"/>
    <dgm:cxn modelId="{44E67348-3B06-4185-BCC8-63EB29557EA2}" type="presParOf" srcId="{4ADC61F6-319C-4981-87AF-C42FC0BC1429}" destId="{B86D7947-72E7-4AE9-96CE-3D9C32516073}" srcOrd="26" destOrd="0" presId="urn:microsoft.com/office/officeart/2011/layout/ConvergingText"/>
    <dgm:cxn modelId="{B12A63C2-BD42-4F37-ACDA-9BEFBD6FEAC8}" type="presParOf" srcId="{4ADC61F6-319C-4981-87AF-C42FC0BC1429}" destId="{A3228172-3650-493F-A071-A6EAD430ABF9}" srcOrd="27" destOrd="0" presId="urn:microsoft.com/office/officeart/2011/layout/ConvergingText"/>
    <dgm:cxn modelId="{09E5A458-3988-4E28-B1D6-C514A198A6DB}" type="presParOf" srcId="{4ADC61F6-319C-4981-87AF-C42FC0BC1429}" destId="{0B7770A2-7C51-44E3-B822-9B995F66CFAE}" srcOrd="28" destOrd="0" presId="urn:microsoft.com/office/officeart/2011/layout/ConvergingText"/>
    <dgm:cxn modelId="{C44996C2-43AB-4C06-AF5C-DDBD5B7FEC0B}" type="presParOf" srcId="{4ADC61F6-319C-4981-87AF-C42FC0BC1429}" destId="{7D41FC09-0FCF-43A3-B6BE-B96BE7FA921D}" srcOrd="29" destOrd="0" presId="urn:microsoft.com/office/officeart/2011/layout/ConvergingText"/>
    <dgm:cxn modelId="{83BF2CD9-26A9-4FB7-B905-C3BA920BC49B}" type="presParOf" srcId="{4ADC61F6-319C-4981-87AF-C42FC0BC1429}" destId="{24AC0E81-4A94-40BB-82C1-3E689DC520B1}" srcOrd="30" destOrd="0" presId="urn:microsoft.com/office/officeart/2011/layout/ConvergingText"/>
    <dgm:cxn modelId="{B4D4800A-3741-42BE-BA9A-BEBF54CDE8D6}" type="presParOf" srcId="{4ADC61F6-319C-4981-87AF-C42FC0BC1429}" destId="{EB087121-317E-4A87-B8A0-9BE8A8131065}" srcOrd="31" destOrd="0" presId="urn:microsoft.com/office/officeart/2011/layout/ConvergingText"/>
    <dgm:cxn modelId="{AB3748C2-39D4-44F7-9799-370D75AF1116}" type="presParOf" srcId="{4ADC61F6-319C-4981-87AF-C42FC0BC1429}" destId="{85A61793-F1EA-492C-BAB7-EA692EE5BB1A}" srcOrd="32" destOrd="0" presId="urn:microsoft.com/office/officeart/2011/layout/ConvergingText"/>
    <dgm:cxn modelId="{E80DCF67-6205-4480-8830-141F774DD01C}" type="presParOf" srcId="{4ADC61F6-319C-4981-87AF-C42FC0BC1429}" destId="{89BB5619-3C9B-4F7A-B60C-15A2855B807C}" srcOrd="33" destOrd="0" presId="urn:microsoft.com/office/officeart/2011/layout/ConvergingText"/>
    <dgm:cxn modelId="{6911C1BC-76C3-4BDE-820F-D05AA61438ED}" type="presParOf" srcId="{4ADC61F6-319C-4981-87AF-C42FC0BC1429}" destId="{89AC5332-C407-494D-AB31-665DABA58515}" srcOrd="34" destOrd="0" presId="urn:microsoft.com/office/officeart/2011/layout/ConvergingText"/>
    <dgm:cxn modelId="{0B3D0997-FCD8-40D4-B38E-D7B8B10B93A6}" type="presParOf" srcId="{4ADC61F6-319C-4981-87AF-C42FC0BC1429}" destId="{B2AD52E2-6A1E-417B-868E-D9F2AE23FB7F}" srcOrd="35" destOrd="0" presId="urn:microsoft.com/office/officeart/2011/layout/ConvergingText"/>
    <dgm:cxn modelId="{CBC30170-AF8F-4873-9C40-7CC6C02BA276}" type="presParOf" srcId="{4ADC61F6-319C-4981-87AF-C42FC0BC1429}" destId="{DA44AB82-6A70-407E-BF7F-0D2A1F3755DE}" srcOrd="36" destOrd="0" presId="urn:microsoft.com/office/officeart/2011/layout/ConvergingText"/>
    <dgm:cxn modelId="{901FF0F5-E26B-48B6-8AC1-42B56F44D320}" type="presParOf" srcId="{1885B23B-B081-44FC-9C06-DAAFAFD8FF2A}" destId="{9114265C-2851-4C78-91EF-6D9D9DA49A69}" srcOrd="1" destOrd="0" presId="urn:microsoft.com/office/officeart/2011/layout/ConvergingText"/>
    <dgm:cxn modelId="{3F0DDC5E-932A-4BC4-837A-4A97DFBCAC93}" type="presParOf" srcId="{1885B23B-B081-44FC-9C06-DAAFAFD8FF2A}" destId="{6B7EBD88-24A6-4035-A020-DB541C0971BE}" srcOrd="2" destOrd="0" presId="urn:microsoft.com/office/officeart/2011/layout/ConvergingText"/>
    <dgm:cxn modelId="{A6FBE563-6191-4501-BC0B-9BE6D6E6CC5E}" type="presParOf" srcId="{6B7EBD88-24A6-4035-A020-DB541C0971BE}" destId="{F9A022C6-BD66-49BC-98F7-F177DE2969C5}" srcOrd="0" destOrd="0" presId="urn:microsoft.com/office/officeart/2011/layout/ConvergingText"/>
    <dgm:cxn modelId="{4000E900-2B1B-4DB8-96B7-693DB874ABFA}" type="presParOf" srcId="{6B7EBD88-24A6-4035-A020-DB541C0971BE}" destId="{AB2D927C-0EA2-4995-9419-7438857FEBF4}" srcOrd="1" destOrd="0" presId="urn:microsoft.com/office/officeart/2011/layout/ConvergingText"/>
    <dgm:cxn modelId="{29BEA7FA-C81E-4207-9361-90CA5DCFF8A9}" type="presParOf" srcId="{6B7EBD88-24A6-4035-A020-DB541C0971BE}" destId="{68D29986-9F4C-4351-AE6B-E24CD9AFDF6D}" srcOrd="2" destOrd="0" presId="urn:microsoft.com/office/officeart/2011/layout/ConvergingText"/>
    <dgm:cxn modelId="{8769F98D-E5D4-4F63-8FA2-F90677F83631}" type="presParOf" srcId="{6B7EBD88-24A6-4035-A020-DB541C0971BE}" destId="{755CC72A-B837-4635-B985-6A9CFB7F05EC}" srcOrd="3" destOrd="0" presId="urn:microsoft.com/office/officeart/2011/layout/ConvergingText"/>
    <dgm:cxn modelId="{D37D10C7-0513-4DA6-B0BD-0B0A429F6140}" type="presParOf" srcId="{6B7EBD88-24A6-4035-A020-DB541C0971BE}" destId="{6F834FAF-E1C6-4B1A-9739-E74DBE32E08E}" srcOrd="4" destOrd="0" presId="urn:microsoft.com/office/officeart/2011/layout/ConvergingText"/>
    <dgm:cxn modelId="{928B9317-688E-4FE5-BCC7-0B34D0C57BEA}" type="presParOf" srcId="{6B7EBD88-24A6-4035-A020-DB541C0971BE}" destId="{BB52F0AD-7DD2-4311-AAD6-B6549DBA559B}" srcOrd="5" destOrd="0" presId="urn:microsoft.com/office/officeart/2011/layout/ConvergingText"/>
    <dgm:cxn modelId="{D5AEE598-A25E-4D63-8773-59E393CDB508}" type="presParOf" srcId="{6B7EBD88-24A6-4035-A020-DB541C0971BE}" destId="{BFA9EF37-AA4A-41A6-92BB-5E25CFBFBBBD}" srcOrd="6" destOrd="0" presId="urn:microsoft.com/office/officeart/2011/layout/ConvergingText"/>
    <dgm:cxn modelId="{038F4A82-10A6-441C-87C4-172B91341797}" type="presParOf" srcId="{6B7EBD88-24A6-4035-A020-DB541C0971BE}" destId="{33F1C92D-AA3F-437C-BAE3-BDC7300F2B93}" srcOrd="7" destOrd="0" presId="urn:microsoft.com/office/officeart/2011/layout/ConvergingText"/>
    <dgm:cxn modelId="{078F0F41-C55C-4A1C-86F5-C13F96D54F7E}" type="presParOf" srcId="{6B7EBD88-24A6-4035-A020-DB541C0971BE}" destId="{AA9C98D1-ABBB-48E1-84A8-35CEF7B91CC1}" srcOrd="8" destOrd="0" presId="urn:microsoft.com/office/officeart/2011/layout/ConvergingText"/>
    <dgm:cxn modelId="{9AC329B3-B151-450F-9780-3617B2F0D13D}" type="presParOf" srcId="{6B7EBD88-24A6-4035-A020-DB541C0971BE}" destId="{08322D02-677E-4A55-A6A3-FE015607B5EF}" srcOrd="9" destOrd="0" presId="urn:microsoft.com/office/officeart/2011/layout/ConvergingText"/>
    <dgm:cxn modelId="{3FDDE425-820D-4019-BAF7-C6F12437036A}" type="presParOf" srcId="{6B7EBD88-24A6-4035-A020-DB541C0971BE}" destId="{157D76F4-4964-481A-BDE3-F9369A4C0A31}"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6C6C9-C511-46C0-B48E-C715B618C12C}">
      <dsp:nvSpPr>
        <dsp:cNvPr id="0" name=""/>
        <dsp:cNvSpPr/>
      </dsp:nvSpPr>
      <dsp:spPr>
        <a:xfrm>
          <a:off x="7701" y="0"/>
          <a:ext cx="2301999" cy="1198075"/>
        </a:xfrm>
        <a:prstGeom prst="roundRect">
          <a:avLst>
            <a:gd name="adj" fmla="val 10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O" sz="2600" kern="1200" noProof="0" dirty="0" smtClean="0"/>
            <a:t>Revisión energética</a:t>
          </a:r>
          <a:endParaRPr lang="es-CO" sz="2600" kern="1200" noProof="0" dirty="0"/>
        </a:p>
      </dsp:txBody>
      <dsp:txXfrm>
        <a:off x="42791" y="35090"/>
        <a:ext cx="2231819" cy="1127895"/>
      </dsp:txXfrm>
    </dsp:sp>
    <dsp:sp modelId="{1F41DC14-26FA-4715-82FE-03D94D3F8FA2}">
      <dsp:nvSpPr>
        <dsp:cNvPr id="0" name=""/>
        <dsp:cNvSpPr/>
      </dsp:nvSpPr>
      <dsp:spPr>
        <a:xfrm>
          <a:off x="2539900" y="313589"/>
          <a:ext cx="488023" cy="570895"/>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a:off x="2539900" y="427768"/>
        <a:ext cx="341616" cy="342537"/>
      </dsp:txXfrm>
    </dsp:sp>
    <dsp:sp modelId="{20062C64-EAB8-4053-9694-E1323864FB2A}">
      <dsp:nvSpPr>
        <dsp:cNvPr id="0" name=""/>
        <dsp:cNvSpPr/>
      </dsp:nvSpPr>
      <dsp:spPr>
        <a:xfrm>
          <a:off x="3230500" y="0"/>
          <a:ext cx="2301999" cy="1198075"/>
        </a:xfrm>
        <a:prstGeom prst="roundRect">
          <a:avLst>
            <a:gd name="adj" fmla="val 10000"/>
          </a:avLst>
        </a:prstGeom>
        <a:solidFill>
          <a:schemeClr val="accent6">
            <a:shade val="50000"/>
            <a:hueOff val="475705"/>
            <a:satOff val="-50171"/>
            <a:lumOff val="356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O" sz="2600" kern="1200" noProof="0" dirty="0" smtClean="0"/>
            <a:t>Indicadores de rendimiento</a:t>
          </a:r>
          <a:endParaRPr lang="es-CO" sz="2600" kern="1200" noProof="0" dirty="0"/>
        </a:p>
      </dsp:txBody>
      <dsp:txXfrm>
        <a:off x="3265590" y="35090"/>
        <a:ext cx="2231819" cy="1127895"/>
      </dsp:txXfrm>
    </dsp:sp>
    <dsp:sp modelId="{7D5F5367-509F-4855-892D-3C6093368129}">
      <dsp:nvSpPr>
        <dsp:cNvPr id="0" name=""/>
        <dsp:cNvSpPr/>
      </dsp:nvSpPr>
      <dsp:spPr>
        <a:xfrm>
          <a:off x="5762699" y="313589"/>
          <a:ext cx="488023" cy="570895"/>
        </a:xfrm>
        <a:prstGeom prst="rightArrow">
          <a:avLst>
            <a:gd name="adj1" fmla="val 60000"/>
            <a:gd name="adj2" fmla="val 50000"/>
          </a:avLst>
        </a:prstGeom>
        <a:solidFill>
          <a:schemeClr val="accent6">
            <a:shade val="90000"/>
            <a:hueOff val="784012"/>
            <a:satOff val="-75827"/>
            <a:lumOff val="49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762699" y="427768"/>
        <a:ext cx="341616" cy="342537"/>
      </dsp:txXfrm>
    </dsp:sp>
    <dsp:sp modelId="{FEF89118-31FF-4615-8EB9-4D30AF66847E}">
      <dsp:nvSpPr>
        <dsp:cNvPr id="0" name=""/>
        <dsp:cNvSpPr/>
      </dsp:nvSpPr>
      <dsp:spPr>
        <a:xfrm>
          <a:off x="6453299" y="0"/>
          <a:ext cx="2301999" cy="1198075"/>
        </a:xfrm>
        <a:prstGeom prst="roundRect">
          <a:avLst>
            <a:gd name="adj" fmla="val 10000"/>
          </a:avLst>
        </a:prstGeom>
        <a:solidFill>
          <a:schemeClr val="accent6">
            <a:shade val="50000"/>
            <a:hueOff val="475705"/>
            <a:satOff val="-50171"/>
            <a:lumOff val="356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O" sz="2600" kern="1200" noProof="0" dirty="0" smtClean="0"/>
            <a:t>Línea base </a:t>
          </a:r>
          <a:endParaRPr lang="es-CO" sz="2600" kern="1200" noProof="0" dirty="0"/>
        </a:p>
      </dsp:txBody>
      <dsp:txXfrm>
        <a:off x="6488389" y="35090"/>
        <a:ext cx="2231819" cy="1127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4E70A-D077-44F2-92E0-5FB35E226A47}">
      <dsp:nvSpPr>
        <dsp:cNvPr id="0" name=""/>
        <dsp:cNvSpPr/>
      </dsp:nvSpPr>
      <dsp:spPr>
        <a:xfrm>
          <a:off x="2051085" y="1595129"/>
          <a:ext cx="2519172" cy="2172444"/>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lvl="0" algn="ctr" defTabSz="1200150">
            <a:lnSpc>
              <a:spcPct val="90000"/>
            </a:lnSpc>
            <a:spcBef>
              <a:spcPct val="0"/>
            </a:spcBef>
            <a:spcAft>
              <a:spcPct val="35000"/>
            </a:spcAft>
          </a:pPr>
          <a:r>
            <a:rPr lang="en-GB" sz="2700" kern="1200" noProof="0" dirty="0" err="1" smtClean="0"/>
            <a:t>Calculador</a:t>
          </a:r>
          <a:r>
            <a:rPr lang="en-GB" sz="2700" kern="1200" noProof="0" dirty="0" smtClean="0"/>
            <a:t> para el </a:t>
          </a:r>
          <a:r>
            <a:rPr lang="en-GB" sz="2700" kern="1200" noProof="0" dirty="0" err="1" smtClean="0"/>
            <a:t>usuario</a:t>
          </a:r>
          <a:r>
            <a:rPr lang="en-GB" sz="2700" kern="1200" noProof="0" dirty="0" smtClean="0"/>
            <a:t> final</a:t>
          </a:r>
          <a:endParaRPr lang="en-GB" sz="2700" kern="1200" noProof="0" dirty="0"/>
        </a:p>
      </dsp:txBody>
      <dsp:txXfrm>
        <a:off x="2442053" y="1932286"/>
        <a:ext cx="1737236" cy="1498130"/>
      </dsp:txXfrm>
    </dsp:sp>
    <dsp:sp modelId="{F461F751-AF30-46F7-9200-01AFAF843400}">
      <dsp:nvSpPr>
        <dsp:cNvPr id="0" name=""/>
        <dsp:cNvSpPr/>
      </dsp:nvSpPr>
      <dsp:spPr>
        <a:xfrm>
          <a:off x="2131854" y="2560275"/>
          <a:ext cx="294345" cy="25404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21E5B-4D6C-47BA-9805-1A93A20714AF}">
      <dsp:nvSpPr>
        <dsp:cNvPr id="0" name=""/>
        <dsp:cNvSpPr/>
      </dsp:nvSpPr>
      <dsp:spPr>
        <a:xfrm>
          <a:off x="12" y="147328"/>
          <a:ext cx="2602581" cy="2395772"/>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7EBB3-813C-4953-8B7F-18E351646280}">
      <dsp:nvSpPr>
        <dsp:cNvPr id="0" name=""/>
        <dsp:cNvSpPr/>
      </dsp:nvSpPr>
      <dsp:spPr>
        <a:xfrm>
          <a:off x="1752601" y="2204724"/>
          <a:ext cx="294345" cy="25404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22602"/>
              <a:satOff val="0"/>
              <a:lumOff val="-3464"/>
              <a:alphaOff val="0"/>
            </a:schemeClr>
          </a:solidFill>
          <a:prstDash val="solid"/>
        </a:ln>
        <a:effectLst/>
      </dsp:spPr>
      <dsp:style>
        <a:lnRef idx="2">
          <a:scrgbClr r="0" g="0" b="0"/>
        </a:lnRef>
        <a:fillRef idx="1">
          <a:scrgbClr r="0" g="0" b="0"/>
        </a:fillRef>
        <a:effectRef idx="0">
          <a:scrgbClr r="0" g="0" b="0"/>
        </a:effectRef>
        <a:fontRef idx="minor"/>
      </dsp:style>
    </dsp:sp>
    <dsp:sp modelId="{5C84F668-65CC-4F37-8073-E479DB6B0BBD}">
      <dsp:nvSpPr>
        <dsp:cNvPr id="0" name=""/>
        <dsp:cNvSpPr/>
      </dsp:nvSpPr>
      <dsp:spPr>
        <a:xfrm>
          <a:off x="4110234" y="489489"/>
          <a:ext cx="2519172" cy="2172444"/>
        </a:xfrm>
        <a:prstGeom prst="hexagon">
          <a:avLst>
            <a:gd name="adj" fmla="val 25000"/>
            <a:gd name="vf" fmla="val 115470"/>
          </a:avLst>
        </a:prstGeom>
        <a:solidFill>
          <a:schemeClr val="accent5">
            <a:hueOff val="367806"/>
            <a:satOff val="0"/>
            <a:lumOff val="-10393"/>
            <a:alphaOff val="0"/>
          </a:schemeClr>
        </a:solidFill>
        <a:ln w="25400" cap="flat" cmpd="sng" algn="ctr">
          <a:solidFill>
            <a:schemeClr val="accent5">
              <a:hueOff val="367806"/>
              <a:satOff val="0"/>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lvl="0" algn="ctr" defTabSz="1200150">
            <a:lnSpc>
              <a:spcPct val="90000"/>
            </a:lnSpc>
            <a:spcBef>
              <a:spcPct val="0"/>
            </a:spcBef>
            <a:spcAft>
              <a:spcPct val="35000"/>
            </a:spcAft>
          </a:pPr>
          <a:r>
            <a:rPr lang="en-GB" sz="2700" kern="1200" dirty="0" err="1" smtClean="0"/>
            <a:t>Calculador</a:t>
          </a:r>
          <a:r>
            <a:rPr lang="en-GB" sz="2700" kern="1200" dirty="0" smtClean="0"/>
            <a:t> para </a:t>
          </a:r>
          <a:r>
            <a:rPr lang="en-GB" sz="2700" kern="1200" dirty="0" err="1" smtClean="0"/>
            <a:t>las</a:t>
          </a:r>
          <a:r>
            <a:rPr lang="en-GB" sz="2700" kern="1200" dirty="0" smtClean="0"/>
            <a:t> </a:t>
          </a:r>
          <a:r>
            <a:rPr lang="en-GB" sz="2700" kern="1200" dirty="0" err="1" smtClean="0"/>
            <a:t>ciudades</a:t>
          </a:r>
          <a:endParaRPr lang="en-GB" sz="2700" kern="1200" dirty="0"/>
        </a:p>
      </dsp:txBody>
      <dsp:txXfrm>
        <a:off x="4501202" y="826646"/>
        <a:ext cx="1737236" cy="1498130"/>
      </dsp:txXfrm>
    </dsp:sp>
    <dsp:sp modelId="{7ED59000-F76A-49D0-BEE4-CB09B1E3DAD1}">
      <dsp:nvSpPr>
        <dsp:cNvPr id="0" name=""/>
        <dsp:cNvSpPr/>
      </dsp:nvSpPr>
      <dsp:spPr>
        <a:xfrm>
          <a:off x="5828956" y="2357122"/>
          <a:ext cx="294345" cy="25404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245204"/>
              <a:satOff val="0"/>
              <a:lumOff val="-6929"/>
              <a:alphaOff val="0"/>
            </a:schemeClr>
          </a:solidFill>
          <a:prstDash val="solid"/>
        </a:ln>
        <a:effectLst/>
      </dsp:spPr>
      <dsp:style>
        <a:lnRef idx="2">
          <a:scrgbClr r="0" g="0" b="0"/>
        </a:lnRef>
        <a:fillRef idx="1">
          <a:scrgbClr r="0" g="0" b="0"/>
        </a:fillRef>
        <a:effectRef idx="0">
          <a:scrgbClr r="0" g="0" b="0"/>
        </a:effectRef>
        <a:fontRef idx="minor"/>
      </dsp:style>
    </dsp:sp>
    <dsp:sp modelId="{125E8E60-63E6-43D7-888A-C42CD8408DDC}">
      <dsp:nvSpPr>
        <dsp:cNvPr id="0" name=""/>
        <dsp:cNvSpPr/>
      </dsp:nvSpPr>
      <dsp:spPr>
        <a:xfrm>
          <a:off x="5739850" y="2261961"/>
          <a:ext cx="3099362" cy="268596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367806"/>
              <a:satOff val="0"/>
              <a:lumOff val="-10393"/>
              <a:alphaOff val="0"/>
            </a:schemeClr>
          </a:solidFill>
          <a:prstDash val="solid"/>
        </a:ln>
        <a:effectLst/>
      </dsp:spPr>
      <dsp:style>
        <a:lnRef idx="2">
          <a:scrgbClr r="0" g="0" b="0"/>
        </a:lnRef>
        <a:fillRef idx="1">
          <a:scrgbClr r="0" g="0" b="0"/>
        </a:fillRef>
        <a:effectRef idx="0">
          <a:scrgbClr r="0" g="0" b="0"/>
        </a:effectRef>
        <a:fontRef idx="minor"/>
      </dsp:style>
    </dsp:sp>
    <dsp:sp modelId="{56DE582E-A6D4-47F9-9147-AFB036FEF189}">
      <dsp:nvSpPr>
        <dsp:cNvPr id="0" name=""/>
        <dsp:cNvSpPr/>
      </dsp:nvSpPr>
      <dsp:spPr>
        <a:xfrm>
          <a:off x="6335054" y="2514600"/>
          <a:ext cx="294345" cy="25404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367806"/>
              <a:satOff val="0"/>
              <a:lumOff val="-1039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51190-9E09-4B72-A53A-69925B566E63}">
      <dsp:nvSpPr>
        <dsp:cNvPr id="0" name=""/>
        <dsp:cNvSpPr/>
      </dsp:nvSpPr>
      <dsp:spPr>
        <a:xfrm>
          <a:off x="3850125" y="2257467"/>
          <a:ext cx="83957" cy="83956"/>
        </a:xfrm>
        <a:prstGeom prst="ellipse">
          <a:avLst/>
        </a:prstGeom>
        <a:solidFill>
          <a:srgbClr val="FF8800">
            <a:hueOff val="0"/>
            <a:satOff val="0"/>
            <a:lumOff val="0"/>
            <a:alphaOff val="0"/>
          </a:srgbClr>
        </a:solidFill>
        <a:ln w="25400" cap="flat" cmpd="sng" algn="ctr">
          <a:solidFill>
            <a:srgbClr val="FF88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829AC0E-1791-4C8F-96F1-B17B1F545AA1}">
      <dsp:nvSpPr>
        <dsp:cNvPr id="0" name=""/>
        <dsp:cNvSpPr/>
      </dsp:nvSpPr>
      <dsp:spPr>
        <a:xfrm>
          <a:off x="3696250" y="2257467"/>
          <a:ext cx="83957" cy="83956"/>
        </a:xfrm>
        <a:prstGeom prst="ellipse">
          <a:avLst/>
        </a:prstGeom>
        <a:solidFill>
          <a:srgbClr val="FF8800">
            <a:hueOff val="140066"/>
            <a:satOff val="-165"/>
            <a:lumOff val="-646"/>
            <a:alphaOff val="0"/>
          </a:srgbClr>
        </a:solidFill>
        <a:ln w="25400" cap="flat" cmpd="sng" algn="ctr">
          <a:solidFill>
            <a:srgbClr val="FF8800">
              <a:hueOff val="140066"/>
              <a:satOff val="-165"/>
              <a:lumOff val="-64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8B419B3-4D7A-44A5-9B57-4526356E8C46}">
      <dsp:nvSpPr>
        <dsp:cNvPr id="0" name=""/>
        <dsp:cNvSpPr/>
      </dsp:nvSpPr>
      <dsp:spPr>
        <a:xfrm>
          <a:off x="3542376" y="2257467"/>
          <a:ext cx="83957" cy="83956"/>
        </a:xfrm>
        <a:prstGeom prst="ellipse">
          <a:avLst/>
        </a:prstGeom>
        <a:solidFill>
          <a:srgbClr val="FF8800">
            <a:hueOff val="280132"/>
            <a:satOff val="-329"/>
            <a:lumOff val="-1292"/>
            <a:alphaOff val="0"/>
          </a:srgbClr>
        </a:solidFill>
        <a:ln w="25400" cap="flat" cmpd="sng" algn="ctr">
          <a:solidFill>
            <a:srgbClr val="FF8800">
              <a:hueOff val="280132"/>
              <a:satOff val="-329"/>
              <a:lumOff val="-129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5CB4731-F1CC-4DF1-B8C5-88EA27189712}">
      <dsp:nvSpPr>
        <dsp:cNvPr id="0" name=""/>
        <dsp:cNvSpPr/>
      </dsp:nvSpPr>
      <dsp:spPr>
        <a:xfrm>
          <a:off x="3388794" y="2257467"/>
          <a:ext cx="83957" cy="83956"/>
        </a:xfrm>
        <a:prstGeom prst="ellipse">
          <a:avLst/>
        </a:prstGeom>
        <a:solidFill>
          <a:srgbClr val="FF8800">
            <a:hueOff val="420197"/>
            <a:satOff val="-494"/>
            <a:lumOff val="-1939"/>
            <a:alphaOff val="0"/>
          </a:srgbClr>
        </a:solidFill>
        <a:ln w="25400" cap="flat" cmpd="sng" algn="ctr">
          <a:solidFill>
            <a:srgbClr val="FF8800">
              <a:hueOff val="420197"/>
              <a:satOff val="-494"/>
              <a:lumOff val="-1939"/>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49E4A9C-5D95-4931-BA64-050F6FA40FBC}">
      <dsp:nvSpPr>
        <dsp:cNvPr id="0" name=""/>
        <dsp:cNvSpPr/>
      </dsp:nvSpPr>
      <dsp:spPr>
        <a:xfrm>
          <a:off x="3234920" y="2257467"/>
          <a:ext cx="83957" cy="83956"/>
        </a:xfrm>
        <a:prstGeom prst="ellipse">
          <a:avLst/>
        </a:prstGeom>
        <a:solidFill>
          <a:srgbClr val="FF8800">
            <a:hueOff val="560263"/>
            <a:satOff val="-659"/>
            <a:lumOff val="-2585"/>
            <a:alphaOff val="0"/>
          </a:srgbClr>
        </a:solidFill>
        <a:ln w="25400" cap="flat" cmpd="sng" algn="ctr">
          <a:solidFill>
            <a:srgbClr val="FF8800">
              <a:hueOff val="560263"/>
              <a:satOff val="-659"/>
              <a:lumOff val="-2585"/>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0978DDF-BE44-41EC-B3B9-79485C14E5A8}">
      <dsp:nvSpPr>
        <dsp:cNvPr id="0" name=""/>
        <dsp:cNvSpPr/>
      </dsp:nvSpPr>
      <dsp:spPr>
        <a:xfrm>
          <a:off x="2997088" y="2215488"/>
          <a:ext cx="167915" cy="168051"/>
        </a:xfrm>
        <a:prstGeom prst="ellipse">
          <a:avLst/>
        </a:prstGeom>
        <a:solidFill>
          <a:srgbClr val="FF8800">
            <a:hueOff val="700329"/>
            <a:satOff val="-824"/>
            <a:lumOff val="-3231"/>
            <a:alphaOff val="0"/>
          </a:srgbClr>
        </a:solidFill>
        <a:ln w="25400" cap="flat" cmpd="sng" algn="ctr">
          <a:solidFill>
            <a:srgbClr val="FF8800">
              <a:hueOff val="700329"/>
              <a:satOff val="-824"/>
              <a:lumOff val="-3231"/>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4E51697-9043-4F87-A135-68A13C26099C}">
      <dsp:nvSpPr>
        <dsp:cNvPr id="0" name=""/>
        <dsp:cNvSpPr/>
      </dsp:nvSpPr>
      <dsp:spPr>
        <a:xfrm>
          <a:off x="3713217" y="2084030"/>
          <a:ext cx="83957" cy="83956"/>
        </a:xfrm>
        <a:prstGeom prst="ellipse">
          <a:avLst/>
        </a:prstGeom>
        <a:solidFill>
          <a:srgbClr val="FF8800">
            <a:hueOff val="840395"/>
            <a:satOff val="-988"/>
            <a:lumOff val="-3877"/>
            <a:alphaOff val="0"/>
          </a:srgbClr>
        </a:solidFill>
        <a:ln w="25400" cap="flat" cmpd="sng" algn="ctr">
          <a:solidFill>
            <a:srgbClr val="FF8800">
              <a:hueOff val="840395"/>
              <a:satOff val="-988"/>
              <a:lumOff val="-3877"/>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B43F714-CB34-41C1-9464-FAFD7C6119B4}">
      <dsp:nvSpPr>
        <dsp:cNvPr id="0" name=""/>
        <dsp:cNvSpPr/>
      </dsp:nvSpPr>
      <dsp:spPr>
        <a:xfrm>
          <a:off x="3713217" y="2432146"/>
          <a:ext cx="83957" cy="83956"/>
        </a:xfrm>
        <a:prstGeom prst="ellipse">
          <a:avLst/>
        </a:prstGeom>
        <a:solidFill>
          <a:srgbClr val="FF8800">
            <a:hueOff val="980461"/>
            <a:satOff val="-1153"/>
            <a:lumOff val="-4524"/>
            <a:alphaOff val="0"/>
          </a:srgbClr>
        </a:solidFill>
        <a:ln w="25400" cap="flat" cmpd="sng" algn="ctr">
          <a:solidFill>
            <a:srgbClr val="FF8800">
              <a:hueOff val="980461"/>
              <a:satOff val="-1153"/>
              <a:lumOff val="-4524"/>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826356D-1172-4FEA-864B-546F005CD787}">
      <dsp:nvSpPr>
        <dsp:cNvPr id="0" name=""/>
        <dsp:cNvSpPr/>
      </dsp:nvSpPr>
      <dsp:spPr>
        <a:xfrm>
          <a:off x="3788107" y="2159425"/>
          <a:ext cx="83957" cy="83956"/>
        </a:xfrm>
        <a:prstGeom prst="ellipse">
          <a:avLst/>
        </a:prstGeom>
        <a:solidFill>
          <a:srgbClr val="FF8800">
            <a:hueOff val="1120526"/>
            <a:satOff val="-1318"/>
            <a:lumOff val="-5170"/>
            <a:alphaOff val="0"/>
          </a:srgbClr>
        </a:solidFill>
        <a:ln w="25400" cap="flat" cmpd="sng" algn="ctr">
          <a:solidFill>
            <a:srgbClr val="FF8800">
              <a:hueOff val="1120526"/>
              <a:satOff val="-1318"/>
              <a:lumOff val="-517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C0A913C-7C97-4BB0-A51A-3DD1445CCFCE}">
      <dsp:nvSpPr>
        <dsp:cNvPr id="0" name=""/>
        <dsp:cNvSpPr/>
      </dsp:nvSpPr>
      <dsp:spPr>
        <a:xfrm>
          <a:off x="3793080" y="2357165"/>
          <a:ext cx="83957" cy="83956"/>
        </a:xfrm>
        <a:prstGeom prst="ellipse">
          <a:avLst/>
        </a:prstGeom>
        <a:solidFill>
          <a:srgbClr val="FF8800">
            <a:hueOff val="1260592"/>
            <a:satOff val="-1483"/>
            <a:lumOff val="-5816"/>
            <a:alphaOff val="0"/>
          </a:srgbClr>
        </a:solidFill>
        <a:ln w="25400" cap="flat" cmpd="sng" algn="ctr">
          <a:solidFill>
            <a:srgbClr val="FF8800">
              <a:hueOff val="1260592"/>
              <a:satOff val="-1483"/>
              <a:lumOff val="-581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6109573-D062-46C4-AA1F-676619AAC076}">
      <dsp:nvSpPr>
        <dsp:cNvPr id="0" name=""/>
        <dsp:cNvSpPr/>
      </dsp:nvSpPr>
      <dsp:spPr>
        <a:xfrm>
          <a:off x="2060070" y="1807478"/>
          <a:ext cx="1192025" cy="962357"/>
        </a:xfrm>
        <a:prstGeom prst="ellipse">
          <a:avLst/>
        </a:prstGeom>
        <a:solidFill>
          <a:srgbClr val="FF8800">
            <a:hueOff val="1400658"/>
            <a:satOff val="-1647"/>
            <a:lumOff val="-6462"/>
            <a:alphaOff val="0"/>
          </a:srgbClr>
        </a:solidFill>
        <a:ln w="25400" cap="flat" cmpd="sng" algn="ctr">
          <a:solidFill>
            <a:srgbClr val="FF8800">
              <a:hueOff val="1400658"/>
              <a:satOff val="-1647"/>
              <a:lumOff val="-6462"/>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Arial"/>
              <a:ea typeface="+mn-ea"/>
              <a:cs typeface="+mn-cs"/>
            </a:rPr>
            <a:t>X </a:t>
          </a:r>
          <a:r>
            <a:rPr lang="fi-FI" sz="1200" b="1" kern="1200" dirty="0" err="1" smtClean="0">
              <a:solidFill>
                <a:schemeClr val="tx1"/>
              </a:solidFill>
            </a:rPr>
            <a:t>Parámetros</a:t>
          </a:r>
          <a:r>
            <a:rPr lang="fi-FI" sz="1200" b="1" kern="1200" dirty="0" smtClean="0">
              <a:solidFill>
                <a:schemeClr val="tx1"/>
              </a:solidFill>
            </a:rPr>
            <a:t> de </a:t>
          </a:r>
          <a:r>
            <a:rPr lang="fi-FI" sz="1200" b="1" kern="1200" dirty="0" err="1" smtClean="0">
              <a:solidFill>
                <a:schemeClr val="tx1"/>
              </a:solidFill>
            </a:rPr>
            <a:t>influencia</a:t>
          </a:r>
          <a:endParaRPr lang="en-GB" sz="1200" b="1" kern="1200" dirty="0">
            <a:solidFill>
              <a:schemeClr val="tx1"/>
            </a:solidFill>
            <a:latin typeface="Arial"/>
            <a:ea typeface="+mn-ea"/>
            <a:cs typeface="+mn-cs"/>
          </a:endParaRPr>
        </a:p>
      </dsp:txBody>
      <dsp:txXfrm>
        <a:off x="2234638" y="1948412"/>
        <a:ext cx="842889" cy="680489"/>
      </dsp:txXfrm>
    </dsp:sp>
    <dsp:sp modelId="{91B0A3DE-86C4-414B-A5E3-F4984BB6B78E}">
      <dsp:nvSpPr>
        <dsp:cNvPr id="0" name=""/>
        <dsp:cNvSpPr/>
      </dsp:nvSpPr>
      <dsp:spPr>
        <a:xfrm>
          <a:off x="2013873" y="1801781"/>
          <a:ext cx="167915" cy="168051"/>
        </a:xfrm>
        <a:prstGeom prst="ellipse">
          <a:avLst/>
        </a:prstGeom>
        <a:solidFill>
          <a:srgbClr val="FF8800">
            <a:hueOff val="1540724"/>
            <a:satOff val="-1812"/>
            <a:lumOff val="-7108"/>
            <a:alphaOff val="0"/>
          </a:srgbClr>
        </a:solidFill>
        <a:ln w="25400" cap="flat" cmpd="sng" algn="ctr">
          <a:solidFill>
            <a:srgbClr val="FF8800">
              <a:hueOff val="1540724"/>
              <a:satOff val="-1812"/>
              <a:lumOff val="-7108"/>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82B8744-218D-4E04-82DB-920B259EA6BB}">
      <dsp:nvSpPr>
        <dsp:cNvPr id="0" name=""/>
        <dsp:cNvSpPr/>
      </dsp:nvSpPr>
      <dsp:spPr>
        <a:xfrm>
          <a:off x="1906219" y="1614843"/>
          <a:ext cx="83957" cy="83956"/>
        </a:xfrm>
        <a:prstGeom prst="ellipse">
          <a:avLst/>
        </a:prstGeom>
        <a:solidFill>
          <a:srgbClr val="FF8800">
            <a:hueOff val="1680790"/>
            <a:satOff val="-1977"/>
            <a:lumOff val="-7755"/>
            <a:alphaOff val="0"/>
          </a:srgbClr>
        </a:solidFill>
        <a:ln w="25400" cap="flat" cmpd="sng" algn="ctr">
          <a:solidFill>
            <a:srgbClr val="FF8800">
              <a:hueOff val="1680790"/>
              <a:satOff val="-1977"/>
              <a:lumOff val="-7755"/>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CFF405C-D397-4624-AD12-34BF32713809}">
      <dsp:nvSpPr>
        <dsp:cNvPr id="0" name=""/>
        <dsp:cNvSpPr/>
      </dsp:nvSpPr>
      <dsp:spPr>
        <a:xfrm>
          <a:off x="1726894" y="1489611"/>
          <a:ext cx="83957" cy="83956"/>
        </a:xfrm>
        <a:prstGeom prst="ellipse">
          <a:avLst/>
        </a:prstGeom>
        <a:solidFill>
          <a:srgbClr val="FF8800">
            <a:hueOff val="1820855"/>
            <a:satOff val="-2142"/>
            <a:lumOff val="-8401"/>
            <a:alphaOff val="0"/>
          </a:srgbClr>
        </a:solidFill>
        <a:ln w="25400" cap="flat" cmpd="sng" algn="ctr">
          <a:solidFill>
            <a:srgbClr val="FF8800">
              <a:hueOff val="1820855"/>
              <a:satOff val="-2142"/>
              <a:lumOff val="-8401"/>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0A70E32-EE24-466D-BFF5-6829AF7301F8}">
      <dsp:nvSpPr>
        <dsp:cNvPr id="0" name=""/>
        <dsp:cNvSpPr/>
      </dsp:nvSpPr>
      <dsp:spPr>
        <a:xfrm>
          <a:off x="1547569" y="1489611"/>
          <a:ext cx="83957" cy="83956"/>
        </a:xfrm>
        <a:prstGeom prst="ellipse">
          <a:avLst/>
        </a:prstGeom>
        <a:solidFill>
          <a:srgbClr val="FF8800">
            <a:hueOff val="1960921"/>
            <a:satOff val="-2306"/>
            <a:lumOff val="-9047"/>
            <a:alphaOff val="0"/>
          </a:srgbClr>
        </a:solidFill>
        <a:ln w="25400" cap="flat" cmpd="sng" algn="ctr">
          <a:solidFill>
            <a:srgbClr val="FF8800">
              <a:hueOff val="1960921"/>
              <a:satOff val="-2306"/>
              <a:lumOff val="-9047"/>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C4E7BC8-0CDE-47E9-9191-BE847E789A2E}">
      <dsp:nvSpPr>
        <dsp:cNvPr id="0" name=""/>
        <dsp:cNvSpPr/>
      </dsp:nvSpPr>
      <dsp:spPr>
        <a:xfrm>
          <a:off x="1368244" y="1489611"/>
          <a:ext cx="83957" cy="83956"/>
        </a:xfrm>
        <a:prstGeom prst="ellipse">
          <a:avLst/>
        </a:prstGeom>
        <a:solidFill>
          <a:srgbClr val="FF8800">
            <a:hueOff val="2100987"/>
            <a:satOff val="-2471"/>
            <a:lumOff val="-9693"/>
            <a:alphaOff val="0"/>
          </a:srgbClr>
        </a:solidFill>
        <a:ln w="25400" cap="flat" cmpd="sng" algn="ctr">
          <a:solidFill>
            <a:srgbClr val="FF8800">
              <a:hueOff val="2100987"/>
              <a:satOff val="-2471"/>
              <a:lumOff val="-9693"/>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E0DE511-9500-42E6-AB5C-678802A02162}">
      <dsp:nvSpPr>
        <dsp:cNvPr id="0" name=""/>
        <dsp:cNvSpPr/>
      </dsp:nvSpPr>
      <dsp:spPr>
        <a:xfrm>
          <a:off x="1188627" y="1489611"/>
          <a:ext cx="83957" cy="83956"/>
        </a:xfrm>
        <a:prstGeom prst="ellipse">
          <a:avLst/>
        </a:prstGeom>
        <a:solidFill>
          <a:srgbClr val="FF8800">
            <a:hueOff val="2241053"/>
            <a:satOff val="-2636"/>
            <a:lumOff val="-10340"/>
            <a:alphaOff val="0"/>
          </a:srgbClr>
        </a:solidFill>
        <a:ln w="25400" cap="flat" cmpd="sng" algn="ctr">
          <a:solidFill>
            <a:srgbClr val="FF8800">
              <a:hueOff val="2241053"/>
              <a:satOff val="-2636"/>
              <a:lumOff val="-1034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6EBD0CE-C59D-45F6-A1FE-11B80ACFBA51}">
      <dsp:nvSpPr>
        <dsp:cNvPr id="0" name=""/>
        <dsp:cNvSpPr/>
      </dsp:nvSpPr>
      <dsp:spPr>
        <a:xfrm>
          <a:off x="1009302" y="1489611"/>
          <a:ext cx="83957" cy="83956"/>
        </a:xfrm>
        <a:prstGeom prst="ellipse">
          <a:avLst/>
        </a:prstGeom>
        <a:solidFill>
          <a:srgbClr val="FF8800">
            <a:hueOff val="2381118"/>
            <a:satOff val="-2801"/>
            <a:lumOff val="-10986"/>
            <a:alphaOff val="0"/>
          </a:srgbClr>
        </a:solidFill>
        <a:ln w="25400" cap="flat" cmpd="sng" algn="ctr">
          <a:solidFill>
            <a:srgbClr val="FF8800">
              <a:hueOff val="2381118"/>
              <a:satOff val="-2801"/>
              <a:lumOff val="-1098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0E3591D-3BD2-4BDA-9362-C0D414E7400E}">
      <dsp:nvSpPr>
        <dsp:cNvPr id="0" name=""/>
        <dsp:cNvSpPr/>
      </dsp:nvSpPr>
      <dsp:spPr>
        <a:xfrm>
          <a:off x="0" y="1331963"/>
          <a:ext cx="2468685" cy="12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s-CO" sz="1400" b="1" kern="1200" noProof="0" dirty="0" smtClean="0">
              <a:solidFill>
                <a:sysClr val="windowText" lastClr="000000">
                  <a:hueOff val="0"/>
                  <a:satOff val="0"/>
                  <a:lumOff val="0"/>
                  <a:alphaOff val="0"/>
                </a:sysClr>
              </a:solidFill>
              <a:latin typeface="Arial"/>
              <a:ea typeface="+mn-ea"/>
              <a:cs typeface="+mn-cs"/>
            </a:rPr>
            <a:t>Calculador de CO2/Energía</a:t>
          </a:r>
          <a:r>
            <a:rPr lang="es-CO" sz="1400" kern="1200" noProof="0" dirty="0" smtClean="0">
              <a:solidFill>
                <a:sysClr val="windowText" lastClr="000000">
                  <a:hueOff val="0"/>
                  <a:satOff val="0"/>
                  <a:lumOff val="0"/>
                  <a:alphaOff val="0"/>
                </a:sysClr>
              </a:solidFill>
              <a:latin typeface="Arial"/>
              <a:ea typeface="+mn-ea"/>
              <a:cs typeface="+mn-cs"/>
            </a:rPr>
            <a:t> </a:t>
          </a:r>
          <a:endParaRPr lang="es-CO" sz="1400" b="1" kern="1200" noProof="0" dirty="0">
            <a:solidFill>
              <a:sysClr val="windowText" lastClr="000000">
                <a:hueOff val="0"/>
                <a:satOff val="0"/>
                <a:lumOff val="0"/>
                <a:alphaOff val="0"/>
              </a:sysClr>
            </a:solidFill>
            <a:latin typeface="Arial"/>
            <a:ea typeface="+mn-ea"/>
            <a:cs typeface="+mn-cs"/>
          </a:endParaRPr>
        </a:p>
      </dsp:txBody>
      <dsp:txXfrm>
        <a:off x="0" y="1331963"/>
        <a:ext cx="2468685" cy="124386"/>
      </dsp:txXfrm>
    </dsp:sp>
    <dsp:sp modelId="{9B649445-FDB3-4FDD-BE7D-B9A48AD7046A}">
      <dsp:nvSpPr>
        <dsp:cNvPr id="0" name=""/>
        <dsp:cNvSpPr/>
      </dsp:nvSpPr>
      <dsp:spPr>
        <a:xfrm>
          <a:off x="1839521" y="2215488"/>
          <a:ext cx="167915" cy="168051"/>
        </a:xfrm>
        <a:prstGeom prst="ellipse">
          <a:avLst/>
        </a:prstGeom>
        <a:solidFill>
          <a:srgbClr val="FF8800">
            <a:hueOff val="2801316"/>
            <a:satOff val="-3295"/>
            <a:lumOff val="-12925"/>
            <a:alphaOff val="0"/>
          </a:srgbClr>
        </a:solidFill>
        <a:ln w="25400" cap="flat" cmpd="sng" algn="ctr">
          <a:solidFill>
            <a:srgbClr val="FF8800">
              <a:hueOff val="2801316"/>
              <a:satOff val="-3295"/>
              <a:lumOff val="-12925"/>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C943B6F-D5A4-4789-B4BD-E52D9FC3FEE3}">
      <dsp:nvSpPr>
        <dsp:cNvPr id="0" name=""/>
        <dsp:cNvSpPr/>
      </dsp:nvSpPr>
      <dsp:spPr>
        <a:xfrm>
          <a:off x="1673360" y="2257467"/>
          <a:ext cx="83957" cy="83956"/>
        </a:xfrm>
        <a:prstGeom prst="ellipse">
          <a:avLst/>
        </a:prstGeom>
        <a:solidFill>
          <a:srgbClr val="FF8800">
            <a:hueOff val="2941382"/>
            <a:satOff val="-3460"/>
            <a:lumOff val="-13571"/>
            <a:alphaOff val="0"/>
          </a:srgbClr>
        </a:solidFill>
        <a:ln w="25400" cap="flat" cmpd="sng" algn="ctr">
          <a:solidFill>
            <a:srgbClr val="FF8800">
              <a:hueOff val="2941382"/>
              <a:satOff val="-3460"/>
              <a:lumOff val="-13571"/>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52CAA9B-2C57-40DC-A20E-BF8C5FBB0D10}">
      <dsp:nvSpPr>
        <dsp:cNvPr id="0" name=""/>
        <dsp:cNvSpPr/>
      </dsp:nvSpPr>
      <dsp:spPr>
        <a:xfrm>
          <a:off x="1507492" y="2257467"/>
          <a:ext cx="83957" cy="83956"/>
        </a:xfrm>
        <a:prstGeom prst="ellipse">
          <a:avLst/>
        </a:prstGeom>
        <a:solidFill>
          <a:srgbClr val="FF8800">
            <a:hueOff val="3081447"/>
            <a:satOff val="-3624"/>
            <a:lumOff val="-14217"/>
            <a:alphaOff val="0"/>
          </a:srgbClr>
        </a:solidFill>
        <a:ln w="25400" cap="flat" cmpd="sng" algn="ctr">
          <a:solidFill>
            <a:srgbClr val="FF8800">
              <a:hueOff val="3081447"/>
              <a:satOff val="-3624"/>
              <a:lumOff val="-14217"/>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BDBFE86-E174-4111-8D31-16AE04B0E6A5}">
      <dsp:nvSpPr>
        <dsp:cNvPr id="0" name=""/>
        <dsp:cNvSpPr/>
      </dsp:nvSpPr>
      <dsp:spPr>
        <a:xfrm>
          <a:off x="1341331" y="2257467"/>
          <a:ext cx="83957" cy="83956"/>
        </a:xfrm>
        <a:prstGeom prst="ellipse">
          <a:avLst/>
        </a:prstGeom>
        <a:solidFill>
          <a:srgbClr val="FF8800">
            <a:hueOff val="3221513"/>
            <a:satOff val="-3789"/>
            <a:lumOff val="-14863"/>
            <a:alphaOff val="0"/>
          </a:srgbClr>
        </a:solidFill>
        <a:ln w="25400" cap="flat" cmpd="sng" algn="ctr">
          <a:solidFill>
            <a:srgbClr val="FF8800">
              <a:hueOff val="3221513"/>
              <a:satOff val="-3789"/>
              <a:lumOff val="-14863"/>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98F893A-85C6-41B3-BDD9-C004012B0FC2}">
      <dsp:nvSpPr>
        <dsp:cNvPr id="0" name=""/>
        <dsp:cNvSpPr/>
      </dsp:nvSpPr>
      <dsp:spPr>
        <a:xfrm>
          <a:off x="1175463" y="2257467"/>
          <a:ext cx="83957" cy="83956"/>
        </a:xfrm>
        <a:prstGeom prst="ellipse">
          <a:avLst/>
        </a:prstGeom>
        <a:solidFill>
          <a:srgbClr val="FF8800">
            <a:hueOff val="3361579"/>
            <a:satOff val="-3954"/>
            <a:lumOff val="-15509"/>
            <a:alphaOff val="0"/>
          </a:srgbClr>
        </a:solidFill>
        <a:ln w="25400" cap="flat" cmpd="sng" algn="ctr">
          <a:solidFill>
            <a:srgbClr val="FF8800">
              <a:hueOff val="3361579"/>
              <a:satOff val="-3954"/>
              <a:lumOff val="-15509"/>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86D7947-72E7-4AE9-96CE-3D9C32516073}">
      <dsp:nvSpPr>
        <dsp:cNvPr id="0" name=""/>
        <dsp:cNvSpPr/>
      </dsp:nvSpPr>
      <dsp:spPr>
        <a:xfrm>
          <a:off x="1009302" y="2257467"/>
          <a:ext cx="83957" cy="83956"/>
        </a:xfrm>
        <a:prstGeom prst="ellipse">
          <a:avLst/>
        </a:prstGeom>
        <a:solidFill>
          <a:srgbClr val="FF8800">
            <a:hueOff val="3501645"/>
            <a:satOff val="-4119"/>
            <a:lumOff val="-16156"/>
            <a:alphaOff val="0"/>
          </a:srgbClr>
        </a:solidFill>
        <a:ln w="25400" cap="flat" cmpd="sng" algn="ctr">
          <a:solidFill>
            <a:srgbClr val="FF8800">
              <a:hueOff val="3501645"/>
              <a:satOff val="-4119"/>
              <a:lumOff val="-1615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0B7770A2-7C51-44E3-B822-9B995F66CFAE}">
      <dsp:nvSpPr>
        <dsp:cNvPr id="0" name=""/>
        <dsp:cNvSpPr/>
      </dsp:nvSpPr>
      <dsp:spPr>
        <a:xfrm>
          <a:off x="8379" y="2149665"/>
          <a:ext cx="2102632" cy="21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s-CO" sz="1400" b="1" kern="1200" noProof="0" dirty="0" smtClean="0">
              <a:solidFill>
                <a:sysClr val="windowText" lastClr="000000">
                  <a:hueOff val="0"/>
                  <a:satOff val="0"/>
                  <a:lumOff val="0"/>
                  <a:alphaOff val="0"/>
                </a:sysClr>
              </a:solidFill>
              <a:latin typeface="Arial"/>
              <a:ea typeface="+mn-ea"/>
              <a:cs typeface="+mn-cs"/>
            </a:rPr>
            <a:t>Calculador de caminar y bicicleta </a:t>
          </a:r>
          <a:endParaRPr lang="es-CO" sz="1400" b="1" kern="1200" noProof="0" dirty="0">
            <a:solidFill>
              <a:sysClr val="windowText" lastClr="000000">
                <a:hueOff val="0"/>
                <a:satOff val="0"/>
                <a:lumOff val="0"/>
                <a:alphaOff val="0"/>
              </a:sysClr>
            </a:solidFill>
            <a:latin typeface="Arial"/>
            <a:ea typeface="+mn-ea"/>
            <a:cs typeface="+mn-cs"/>
          </a:endParaRPr>
        </a:p>
      </dsp:txBody>
      <dsp:txXfrm>
        <a:off x="8379" y="2149665"/>
        <a:ext cx="2102632" cy="215967"/>
      </dsp:txXfrm>
    </dsp:sp>
    <dsp:sp modelId="{7D41FC09-0FCF-43A3-B6BE-B96BE7FA921D}">
      <dsp:nvSpPr>
        <dsp:cNvPr id="0" name=""/>
        <dsp:cNvSpPr/>
      </dsp:nvSpPr>
      <dsp:spPr>
        <a:xfrm>
          <a:off x="2013873" y="2622291"/>
          <a:ext cx="167915" cy="168051"/>
        </a:xfrm>
        <a:prstGeom prst="ellipse">
          <a:avLst/>
        </a:prstGeom>
        <a:solidFill>
          <a:srgbClr val="FF8800">
            <a:hueOff val="3781776"/>
            <a:satOff val="-4448"/>
            <a:lumOff val="-17448"/>
            <a:alphaOff val="0"/>
          </a:srgbClr>
        </a:solidFill>
        <a:ln w="25400" cap="flat" cmpd="sng" algn="ctr">
          <a:solidFill>
            <a:srgbClr val="FF8800">
              <a:hueOff val="3781776"/>
              <a:satOff val="-4448"/>
              <a:lumOff val="-17448"/>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4AC0E81-4A94-40BB-82C1-3E689DC520B1}">
      <dsp:nvSpPr>
        <dsp:cNvPr id="0" name=""/>
        <dsp:cNvSpPr/>
      </dsp:nvSpPr>
      <dsp:spPr>
        <a:xfrm>
          <a:off x="1906219" y="2884198"/>
          <a:ext cx="83957" cy="83956"/>
        </a:xfrm>
        <a:prstGeom prst="ellipse">
          <a:avLst/>
        </a:prstGeom>
        <a:solidFill>
          <a:srgbClr val="FF8800">
            <a:hueOff val="3921842"/>
            <a:satOff val="-4613"/>
            <a:lumOff val="-18094"/>
            <a:alphaOff val="0"/>
          </a:srgbClr>
        </a:solidFill>
        <a:ln w="25400" cap="flat" cmpd="sng" algn="ctr">
          <a:solidFill>
            <a:srgbClr val="FF8800">
              <a:hueOff val="3921842"/>
              <a:satOff val="-4613"/>
              <a:lumOff val="-18094"/>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B087121-317E-4A87-B8A0-9BE8A8131065}">
      <dsp:nvSpPr>
        <dsp:cNvPr id="0" name=""/>
        <dsp:cNvSpPr/>
      </dsp:nvSpPr>
      <dsp:spPr>
        <a:xfrm>
          <a:off x="1726894" y="3009431"/>
          <a:ext cx="83957" cy="83956"/>
        </a:xfrm>
        <a:prstGeom prst="ellipse">
          <a:avLst/>
        </a:prstGeom>
        <a:solidFill>
          <a:srgbClr val="FF8800">
            <a:hueOff val="4061908"/>
            <a:satOff val="-4778"/>
            <a:lumOff val="-18741"/>
            <a:alphaOff val="0"/>
          </a:srgbClr>
        </a:solidFill>
        <a:ln w="25400" cap="flat" cmpd="sng" algn="ctr">
          <a:solidFill>
            <a:srgbClr val="FF8800">
              <a:hueOff val="4061908"/>
              <a:satOff val="-4778"/>
              <a:lumOff val="-18741"/>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5A61793-F1EA-492C-BAB7-EA692EE5BB1A}">
      <dsp:nvSpPr>
        <dsp:cNvPr id="0" name=""/>
        <dsp:cNvSpPr/>
      </dsp:nvSpPr>
      <dsp:spPr>
        <a:xfrm>
          <a:off x="1547569" y="3009431"/>
          <a:ext cx="83957" cy="83956"/>
        </a:xfrm>
        <a:prstGeom prst="ellipse">
          <a:avLst/>
        </a:prstGeom>
        <a:solidFill>
          <a:srgbClr val="FF8800">
            <a:hueOff val="4201974"/>
            <a:satOff val="-4942"/>
            <a:lumOff val="-19387"/>
            <a:alphaOff val="0"/>
          </a:srgbClr>
        </a:solidFill>
        <a:ln w="25400" cap="flat" cmpd="sng" algn="ctr">
          <a:solidFill>
            <a:srgbClr val="FF8800">
              <a:hueOff val="4201974"/>
              <a:satOff val="-4942"/>
              <a:lumOff val="-19387"/>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9BB5619-3C9B-4F7A-B60C-15A2855B807C}">
      <dsp:nvSpPr>
        <dsp:cNvPr id="0" name=""/>
        <dsp:cNvSpPr/>
      </dsp:nvSpPr>
      <dsp:spPr>
        <a:xfrm>
          <a:off x="1368244" y="3009431"/>
          <a:ext cx="83957" cy="83956"/>
        </a:xfrm>
        <a:prstGeom prst="ellipse">
          <a:avLst/>
        </a:prstGeom>
        <a:solidFill>
          <a:srgbClr val="FF8800">
            <a:hueOff val="4342039"/>
            <a:satOff val="-5107"/>
            <a:lumOff val="-20033"/>
            <a:alphaOff val="0"/>
          </a:srgbClr>
        </a:solidFill>
        <a:ln w="25400" cap="flat" cmpd="sng" algn="ctr">
          <a:solidFill>
            <a:srgbClr val="FF8800">
              <a:hueOff val="4342039"/>
              <a:satOff val="-5107"/>
              <a:lumOff val="-20033"/>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9AC5332-C407-494D-AB31-665DABA58515}">
      <dsp:nvSpPr>
        <dsp:cNvPr id="0" name=""/>
        <dsp:cNvSpPr/>
      </dsp:nvSpPr>
      <dsp:spPr>
        <a:xfrm>
          <a:off x="1188627" y="3009431"/>
          <a:ext cx="83957" cy="83956"/>
        </a:xfrm>
        <a:prstGeom prst="ellipse">
          <a:avLst/>
        </a:prstGeom>
        <a:solidFill>
          <a:srgbClr val="FF8800">
            <a:hueOff val="4482106"/>
            <a:satOff val="-5272"/>
            <a:lumOff val="-20679"/>
            <a:alphaOff val="0"/>
          </a:srgbClr>
        </a:solidFill>
        <a:ln w="25400" cap="flat" cmpd="sng" algn="ctr">
          <a:solidFill>
            <a:srgbClr val="FF8800">
              <a:hueOff val="4482106"/>
              <a:satOff val="-5272"/>
              <a:lumOff val="-20679"/>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2AD52E2-6A1E-417B-868E-D9F2AE23FB7F}">
      <dsp:nvSpPr>
        <dsp:cNvPr id="0" name=""/>
        <dsp:cNvSpPr/>
      </dsp:nvSpPr>
      <dsp:spPr>
        <a:xfrm>
          <a:off x="1009302" y="3009431"/>
          <a:ext cx="83957" cy="83956"/>
        </a:xfrm>
        <a:prstGeom prst="ellipse">
          <a:avLst/>
        </a:prstGeom>
        <a:solidFill>
          <a:srgbClr val="FF8800">
            <a:hueOff val="4622171"/>
            <a:satOff val="-5437"/>
            <a:lumOff val="-21325"/>
            <a:alphaOff val="0"/>
          </a:srgbClr>
        </a:solidFill>
        <a:ln w="25400" cap="flat" cmpd="sng" algn="ctr">
          <a:solidFill>
            <a:srgbClr val="FF8800">
              <a:hueOff val="4622171"/>
              <a:satOff val="-5437"/>
              <a:lumOff val="-21325"/>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A44AB82-6A70-407E-BF7F-0D2A1F3755DE}">
      <dsp:nvSpPr>
        <dsp:cNvPr id="0" name=""/>
        <dsp:cNvSpPr/>
      </dsp:nvSpPr>
      <dsp:spPr>
        <a:xfrm>
          <a:off x="0" y="3074749"/>
          <a:ext cx="2996543" cy="27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22300">
            <a:lnSpc>
              <a:spcPct val="90000"/>
            </a:lnSpc>
            <a:spcBef>
              <a:spcPct val="0"/>
            </a:spcBef>
            <a:spcAft>
              <a:spcPct val="35000"/>
            </a:spcAft>
          </a:pPr>
          <a:r>
            <a:rPr lang="es-CO" sz="1400" b="1" kern="1200" noProof="0" dirty="0" smtClean="0">
              <a:solidFill>
                <a:sysClr val="windowText" lastClr="000000">
                  <a:hueOff val="0"/>
                  <a:satOff val="0"/>
                  <a:lumOff val="0"/>
                  <a:alphaOff val="0"/>
                </a:sysClr>
              </a:solidFill>
              <a:latin typeface="Arial"/>
              <a:ea typeface="+mn-ea"/>
              <a:cs typeface="+mn-cs"/>
            </a:rPr>
            <a:t>Calculador de satisfacción </a:t>
          </a:r>
          <a:endParaRPr lang="es-CO" sz="1400" b="1" kern="1200" noProof="0" dirty="0">
            <a:solidFill>
              <a:sysClr val="windowText" lastClr="000000">
                <a:hueOff val="0"/>
                <a:satOff val="0"/>
                <a:lumOff val="0"/>
                <a:alphaOff val="0"/>
              </a:sysClr>
            </a:solidFill>
            <a:latin typeface="Arial"/>
            <a:ea typeface="+mn-ea"/>
            <a:cs typeface="+mn-cs"/>
          </a:endParaRPr>
        </a:p>
      </dsp:txBody>
      <dsp:txXfrm>
        <a:off x="0" y="3074749"/>
        <a:ext cx="2996543" cy="273728"/>
      </dsp:txXfrm>
    </dsp:sp>
    <dsp:sp modelId="{F9A022C6-BD66-49BC-98F7-F177DE2969C5}">
      <dsp:nvSpPr>
        <dsp:cNvPr id="0" name=""/>
        <dsp:cNvSpPr/>
      </dsp:nvSpPr>
      <dsp:spPr>
        <a:xfrm>
          <a:off x="7175508" y="2141177"/>
          <a:ext cx="137199" cy="137245"/>
        </a:xfrm>
        <a:prstGeom prst="ellipse">
          <a:avLst/>
        </a:prstGeom>
        <a:solidFill>
          <a:srgbClr val="FF8800">
            <a:hueOff val="4762237"/>
            <a:satOff val="-5601"/>
            <a:lumOff val="-21972"/>
            <a:alphaOff val="0"/>
          </a:srgbClr>
        </a:solidFill>
        <a:ln w="25400" cap="flat" cmpd="sng" algn="ctr">
          <a:solidFill>
            <a:srgbClr val="FF8800">
              <a:hueOff val="4762237"/>
              <a:satOff val="-5601"/>
              <a:lumOff val="-2197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B2D927C-0EA2-4995-9419-7438857FEBF4}">
      <dsp:nvSpPr>
        <dsp:cNvPr id="0" name=""/>
        <dsp:cNvSpPr/>
      </dsp:nvSpPr>
      <dsp:spPr>
        <a:xfrm>
          <a:off x="6942356" y="2141177"/>
          <a:ext cx="137199" cy="137245"/>
        </a:xfrm>
        <a:prstGeom prst="ellipse">
          <a:avLst/>
        </a:prstGeom>
        <a:solidFill>
          <a:srgbClr val="FF8800">
            <a:hueOff val="4902303"/>
            <a:satOff val="-5766"/>
            <a:lumOff val="-22618"/>
            <a:alphaOff val="0"/>
          </a:srgbClr>
        </a:solidFill>
        <a:ln w="25400" cap="flat" cmpd="sng" algn="ctr">
          <a:solidFill>
            <a:srgbClr val="FF8800">
              <a:hueOff val="4902303"/>
              <a:satOff val="-5766"/>
              <a:lumOff val="-22618"/>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8D29986-9F4C-4351-AE6B-E24CD9AFDF6D}">
      <dsp:nvSpPr>
        <dsp:cNvPr id="0" name=""/>
        <dsp:cNvSpPr/>
      </dsp:nvSpPr>
      <dsp:spPr>
        <a:xfrm>
          <a:off x="6709204" y="2141177"/>
          <a:ext cx="137199" cy="137245"/>
        </a:xfrm>
        <a:prstGeom prst="ellipse">
          <a:avLst/>
        </a:prstGeom>
        <a:solidFill>
          <a:srgbClr val="FF8800">
            <a:hueOff val="5042368"/>
            <a:satOff val="-5931"/>
            <a:lumOff val="-23264"/>
            <a:alphaOff val="0"/>
          </a:srgbClr>
        </a:solidFill>
        <a:ln w="25400" cap="flat" cmpd="sng" algn="ctr">
          <a:solidFill>
            <a:srgbClr val="FF8800">
              <a:hueOff val="5042368"/>
              <a:satOff val="-5931"/>
              <a:lumOff val="-23264"/>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55CC72A-B837-4635-B985-6A9CFB7F05EC}">
      <dsp:nvSpPr>
        <dsp:cNvPr id="0" name=""/>
        <dsp:cNvSpPr/>
      </dsp:nvSpPr>
      <dsp:spPr>
        <a:xfrm>
          <a:off x="6476053" y="2141177"/>
          <a:ext cx="137199" cy="137245"/>
        </a:xfrm>
        <a:prstGeom prst="ellipse">
          <a:avLst/>
        </a:prstGeom>
        <a:solidFill>
          <a:srgbClr val="FF8800">
            <a:hueOff val="5182434"/>
            <a:satOff val="-6096"/>
            <a:lumOff val="-23910"/>
            <a:alphaOff val="0"/>
          </a:srgbClr>
        </a:solidFill>
        <a:ln w="25400" cap="flat" cmpd="sng" algn="ctr">
          <a:solidFill>
            <a:srgbClr val="FF8800">
              <a:hueOff val="5182434"/>
              <a:satOff val="-6096"/>
              <a:lumOff val="-2391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F834FAF-E1C6-4B1A-9739-E74DBE32E08E}">
      <dsp:nvSpPr>
        <dsp:cNvPr id="0" name=""/>
        <dsp:cNvSpPr/>
      </dsp:nvSpPr>
      <dsp:spPr>
        <a:xfrm>
          <a:off x="6242901" y="2141177"/>
          <a:ext cx="137199" cy="137245"/>
        </a:xfrm>
        <a:prstGeom prst="ellipse">
          <a:avLst/>
        </a:prstGeom>
        <a:solidFill>
          <a:srgbClr val="FF8800">
            <a:hueOff val="5322500"/>
            <a:satOff val="-6260"/>
            <a:lumOff val="-24557"/>
            <a:alphaOff val="0"/>
          </a:srgbClr>
        </a:solidFill>
        <a:ln w="25400" cap="flat" cmpd="sng" algn="ctr">
          <a:solidFill>
            <a:srgbClr val="FF8800">
              <a:hueOff val="5322500"/>
              <a:satOff val="-6260"/>
              <a:lumOff val="-24557"/>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B52F0AD-7DD2-4311-AAD6-B6549DBA559B}">
      <dsp:nvSpPr>
        <dsp:cNvPr id="0" name=""/>
        <dsp:cNvSpPr/>
      </dsp:nvSpPr>
      <dsp:spPr>
        <a:xfrm>
          <a:off x="5791201" y="1994601"/>
          <a:ext cx="274691" cy="274491"/>
        </a:xfrm>
        <a:prstGeom prst="ellipse">
          <a:avLst/>
        </a:prstGeom>
        <a:solidFill>
          <a:srgbClr val="FF8800">
            <a:hueOff val="5462566"/>
            <a:satOff val="-6425"/>
            <a:lumOff val="-25203"/>
            <a:alphaOff val="0"/>
          </a:srgbClr>
        </a:solidFill>
        <a:ln w="25400" cap="flat" cmpd="sng" algn="ctr">
          <a:solidFill>
            <a:srgbClr val="FF8800">
              <a:hueOff val="5462566"/>
              <a:satOff val="-6425"/>
              <a:lumOff val="-25203"/>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FA9EF37-AA4A-41A6-92BB-5E25CFBFBBBD}">
      <dsp:nvSpPr>
        <dsp:cNvPr id="0" name=""/>
        <dsp:cNvSpPr/>
      </dsp:nvSpPr>
      <dsp:spPr>
        <a:xfrm>
          <a:off x="6951717" y="1857655"/>
          <a:ext cx="137199" cy="137245"/>
        </a:xfrm>
        <a:prstGeom prst="ellipse">
          <a:avLst/>
        </a:prstGeom>
        <a:solidFill>
          <a:srgbClr val="FF8800">
            <a:hueOff val="5602632"/>
            <a:satOff val="-6590"/>
            <a:lumOff val="-25849"/>
            <a:alphaOff val="0"/>
          </a:srgbClr>
        </a:solidFill>
        <a:ln w="25400" cap="flat" cmpd="sng" algn="ctr">
          <a:solidFill>
            <a:srgbClr val="FF8800">
              <a:hueOff val="5602632"/>
              <a:satOff val="-6590"/>
              <a:lumOff val="-25849"/>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3F1C92D-AA3F-437C-BAE3-BDC7300F2B93}">
      <dsp:nvSpPr>
        <dsp:cNvPr id="0" name=""/>
        <dsp:cNvSpPr/>
      </dsp:nvSpPr>
      <dsp:spPr>
        <a:xfrm>
          <a:off x="6951717" y="2426781"/>
          <a:ext cx="137199" cy="137245"/>
        </a:xfrm>
        <a:prstGeom prst="ellipse">
          <a:avLst/>
        </a:prstGeom>
        <a:solidFill>
          <a:srgbClr val="FF8800">
            <a:hueOff val="5742697"/>
            <a:satOff val="-6755"/>
            <a:lumOff val="-26495"/>
            <a:alphaOff val="0"/>
          </a:srgbClr>
        </a:solidFill>
        <a:ln w="25400" cap="flat" cmpd="sng" algn="ctr">
          <a:solidFill>
            <a:srgbClr val="FF8800">
              <a:hueOff val="5742697"/>
              <a:satOff val="-6755"/>
              <a:lumOff val="-26495"/>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A9C98D1-ABBB-48E1-84A8-35CEF7B91CC1}">
      <dsp:nvSpPr>
        <dsp:cNvPr id="0" name=""/>
        <dsp:cNvSpPr/>
      </dsp:nvSpPr>
      <dsp:spPr>
        <a:xfrm>
          <a:off x="7074290" y="1981010"/>
          <a:ext cx="137199" cy="137245"/>
        </a:xfrm>
        <a:prstGeom prst="ellipse">
          <a:avLst/>
        </a:prstGeom>
        <a:solidFill>
          <a:srgbClr val="FF8800">
            <a:hueOff val="5882763"/>
            <a:satOff val="-6919"/>
            <a:lumOff val="-27142"/>
            <a:alphaOff val="0"/>
          </a:srgbClr>
        </a:solidFill>
        <a:ln w="25400" cap="flat" cmpd="sng" algn="ctr">
          <a:solidFill>
            <a:srgbClr val="FF8800">
              <a:hueOff val="5882763"/>
              <a:satOff val="-6919"/>
              <a:lumOff val="-2714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08322D02-677E-4A55-A6A3-FE015607B5EF}">
      <dsp:nvSpPr>
        <dsp:cNvPr id="0" name=""/>
        <dsp:cNvSpPr/>
      </dsp:nvSpPr>
      <dsp:spPr>
        <a:xfrm>
          <a:off x="7082481" y="2304121"/>
          <a:ext cx="137199" cy="137245"/>
        </a:xfrm>
        <a:prstGeom prst="ellipse">
          <a:avLst/>
        </a:prstGeom>
        <a:solidFill>
          <a:srgbClr val="FF8800">
            <a:hueOff val="6022829"/>
            <a:satOff val="-7084"/>
            <a:lumOff val="-27788"/>
            <a:alphaOff val="0"/>
          </a:srgbClr>
        </a:solidFill>
        <a:ln w="25400" cap="flat" cmpd="sng" algn="ctr">
          <a:solidFill>
            <a:srgbClr val="FF8800">
              <a:hueOff val="6022829"/>
              <a:satOff val="-7084"/>
              <a:lumOff val="-27788"/>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57D76F4-4964-481A-BDE3-F9369A4C0A31}">
      <dsp:nvSpPr>
        <dsp:cNvPr id="0" name=""/>
        <dsp:cNvSpPr/>
      </dsp:nvSpPr>
      <dsp:spPr>
        <a:xfrm>
          <a:off x="4061846" y="1377413"/>
          <a:ext cx="2003237" cy="1677108"/>
        </a:xfrm>
        <a:prstGeom prst="ellipse">
          <a:avLst/>
        </a:prstGeom>
        <a:solidFill>
          <a:srgbClr val="FF8800">
            <a:hueOff val="6162895"/>
            <a:satOff val="-7249"/>
            <a:lumOff val="-28434"/>
            <a:alphaOff val="0"/>
          </a:srgbClr>
        </a:solidFill>
        <a:ln w="25400" cap="flat" cmpd="sng" algn="ctr">
          <a:solidFill>
            <a:srgbClr val="FF8800">
              <a:hueOff val="6162895"/>
              <a:satOff val="-7249"/>
              <a:lumOff val="-28434"/>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noProof="0" dirty="0" smtClean="0">
              <a:solidFill>
                <a:schemeClr val="bg1">
                  <a:lumMod val="95000"/>
                </a:schemeClr>
              </a:solidFill>
              <a:latin typeface="Arial"/>
              <a:ea typeface="+mn-ea"/>
              <a:cs typeface="+mn-cs"/>
            </a:rPr>
            <a:t>Conversión a valores significativos para el usuario</a:t>
          </a:r>
          <a:endParaRPr lang="es-CO" sz="1600" b="1" kern="1200" noProof="0" dirty="0">
            <a:solidFill>
              <a:schemeClr val="bg1">
                <a:lumMod val="95000"/>
              </a:schemeClr>
            </a:solidFill>
            <a:latin typeface="Arial"/>
            <a:ea typeface="+mn-ea"/>
            <a:cs typeface="+mn-cs"/>
          </a:endParaRPr>
        </a:p>
      </dsp:txBody>
      <dsp:txXfrm>
        <a:off x="4355213" y="1623020"/>
        <a:ext cx="1416503" cy="11858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34032-8D6D-4C0C-89D8-C9D975949D29}" type="datetimeFigureOut">
              <a:rPr lang="es-ES" smtClean="0"/>
              <a:pPr/>
              <a:t>15/04/15</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5E647-DF51-4132-9FEA-2D95BC702083}" type="slidenum">
              <a:rPr lang="es-ES" smtClean="0"/>
              <a:pPr/>
              <a:t>‹#›</a:t>
            </a:fld>
            <a:endParaRPr lang="es-ES"/>
          </a:p>
        </p:txBody>
      </p:sp>
    </p:spTree>
    <p:extLst>
      <p:ext uri="{BB962C8B-B14F-4D97-AF65-F5344CB8AC3E}">
        <p14:creationId xmlns:p14="http://schemas.microsoft.com/office/powerpoint/2010/main" val="444850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14D63-C296-4C01-8D00-78CDE9652377}" type="datetimeFigureOut">
              <a:rPr lang="es-ES" smtClean="0"/>
              <a:pPr/>
              <a:t>15/04/15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FCB82-54AA-40ED-B137-59880ACD0477}" type="slidenum">
              <a:rPr lang="es-ES" smtClean="0"/>
              <a:pPr/>
              <a:t>‹#›</a:t>
            </a:fld>
            <a:endParaRPr lang="es-ES"/>
          </a:p>
        </p:txBody>
      </p:sp>
    </p:spTree>
    <p:extLst>
      <p:ext uri="{BB962C8B-B14F-4D97-AF65-F5344CB8AC3E}">
        <p14:creationId xmlns:p14="http://schemas.microsoft.com/office/powerpoint/2010/main" val="29242648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a:t>
            </a:fld>
            <a:endParaRPr lang="es-ES" dirty="0"/>
          </a:p>
        </p:txBody>
      </p:sp>
    </p:spTree>
    <p:extLst>
      <p:ext uri="{BB962C8B-B14F-4D97-AF65-F5344CB8AC3E}">
        <p14:creationId xmlns:p14="http://schemas.microsoft.com/office/powerpoint/2010/main" val="133014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The energy evaluation consist in 3 steps.</a:t>
            </a:r>
            <a:r>
              <a:rPr lang="en-GB" baseline="0" noProof="0" dirty="0" smtClean="0"/>
              <a:t> Energy revision, performance indicators and base line.</a:t>
            </a:r>
          </a:p>
          <a:p>
            <a:endParaRPr lang="en-GB" noProof="0"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14</a:t>
            </a:fld>
            <a:endParaRPr lang="es-ES"/>
          </a:p>
        </p:txBody>
      </p:sp>
    </p:spTree>
    <p:extLst>
      <p:ext uri="{BB962C8B-B14F-4D97-AF65-F5344CB8AC3E}">
        <p14:creationId xmlns:p14="http://schemas.microsoft.com/office/powerpoint/2010/main" val="388674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Energy revision show us the current use</a:t>
            </a:r>
            <a:r>
              <a:rPr lang="en-GB" baseline="0" noProof="0" dirty="0" smtClean="0"/>
              <a:t> of energy. The idea behind this step is to know what is happening, so we can identify entities or the parts of the system that have high levels of energy consumption. </a:t>
            </a:r>
            <a:endParaRPr lang="en-GB" noProof="0"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15</a:t>
            </a:fld>
            <a:endParaRPr lang="es-ES"/>
          </a:p>
        </p:txBody>
      </p:sp>
    </p:spTree>
    <p:extLst>
      <p:ext uri="{BB962C8B-B14F-4D97-AF65-F5344CB8AC3E}">
        <p14:creationId xmlns:p14="http://schemas.microsoft.com/office/powerpoint/2010/main" val="1281013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Performance indicators help us to measure</a:t>
            </a:r>
            <a:r>
              <a:rPr lang="en-GB" baseline="0" noProof="0" dirty="0" smtClean="0"/>
              <a:t> and keep tracking those parts of the system previously mentioned. So we can analyse the impact of mobility projects that aims to reduce the energy consumption of those system’s parts. </a:t>
            </a:r>
          </a:p>
          <a:p>
            <a:endParaRPr lang="en-GB" baseline="0" noProof="0" dirty="0" smtClean="0"/>
          </a:p>
          <a:p>
            <a:r>
              <a:rPr lang="en-GB" sz="1200" kern="1200" dirty="0" smtClean="0">
                <a:solidFill>
                  <a:schemeClr val="tx1"/>
                </a:solidFill>
                <a:effectLst/>
                <a:latin typeface="+mn-lt"/>
                <a:ea typeface="+mn-ea"/>
                <a:cs typeface="+mn-cs"/>
              </a:rPr>
              <a:t>Based on the energy revision, the city might be able to choose a set of key performance indicators to evaluate improvements in the energy behaviour of the system; in addition, external and personal factors shall be selected. These indicators should be directly related with the city’s goals and must be measurable in a practical way using available data and calculation techniques.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16</a:t>
            </a:fld>
            <a:endParaRPr lang="es-ES"/>
          </a:p>
        </p:txBody>
      </p:sp>
    </p:spTree>
    <p:extLst>
      <p:ext uri="{BB962C8B-B14F-4D97-AF65-F5344CB8AC3E}">
        <p14:creationId xmlns:p14="http://schemas.microsoft.com/office/powerpoint/2010/main" val="482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base line is the quantitative reference to measure the energy/carbon emission performance changes. It has to be stablishing under a suitable period of time depending on the goals and time where the system is.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end of this step the action plan would result in a large number of proposals on how to reduce this energy consumption, however those need to be prioritized. Clear prioritization criteria may be appropriate according with cities’ conditions and goals. One common prioritization is based on a combination of saving potential and financial return where significant costs are involved.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 overall goals of the project, cities can have other target values depending of the level of implementation, but are not necessary related with the final goal of the project. For example, a project that wants to reduce energy use in daily commuter students and has as an objective to increase the awareness of mobility services. At the same time it can have a target of at least 80 percent of people at university know about the project, so as we can see the target is not directly related with the energy consumption but it is related with the project objectives.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17</a:t>
            </a:fld>
            <a:endParaRPr lang="es-ES"/>
          </a:p>
        </p:txBody>
      </p:sp>
    </p:spTree>
    <p:extLst>
      <p:ext uri="{BB962C8B-B14F-4D97-AF65-F5344CB8AC3E}">
        <p14:creationId xmlns:p14="http://schemas.microsoft.com/office/powerpoint/2010/main" val="204884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For the conversion of KPI4 into KPI4e it was necessary to make a projection of values for 2014 and 2015, to be able to get a base line. Data related to 2011 were not included for the regression calculation but it was used in the projection process. These values show that Madrid attempts to reduce the emissions per passenger in public transport, which involves the bus system to move towards a more efficient use of the energy (see </a:t>
            </a:r>
            <a:r>
              <a:rPr lang="en-US" sz="1200" i="0" kern="1200" dirty="0" smtClean="0">
                <a:solidFill>
                  <a:schemeClr val="tx1"/>
                </a:solidFill>
                <a:latin typeface="+mn-lt"/>
                <a:ea typeface="+mn-ea"/>
                <a:cs typeface="+mn-cs"/>
              </a:rPr>
              <a:t>Figure 70</a:t>
            </a:r>
            <a:r>
              <a:rPr lang="en-US" sz="1200" i="1" kern="1200" dirty="0" smtClean="0">
                <a:solidFill>
                  <a:schemeClr val="tx1"/>
                </a:solidFill>
                <a:latin typeface="+mn-lt"/>
                <a:ea typeface="+mn-ea"/>
                <a:cs typeface="+mn-cs"/>
              </a:rPr>
              <a:t> and </a:t>
            </a:r>
            <a:r>
              <a:rPr lang="en-US" sz="1200" i="0" kern="1200" dirty="0" smtClean="0">
                <a:solidFill>
                  <a:schemeClr val="tx1"/>
                </a:solidFill>
                <a:latin typeface="+mn-lt"/>
                <a:ea typeface="+mn-ea"/>
                <a:cs typeface="+mn-cs"/>
              </a:rPr>
              <a:t>Figure 71</a:t>
            </a:r>
            <a:r>
              <a:rPr lang="en-US" sz="1200" i="1" kern="1200" dirty="0" smtClean="0">
                <a:solidFill>
                  <a:schemeClr val="tx1"/>
                </a:solidFill>
                <a:latin typeface="+mn-lt"/>
                <a:ea typeface="+mn-ea"/>
                <a:cs typeface="+mn-cs"/>
              </a:rPr>
              <a:t>).</a:t>
            </a:r>
          </a:p>
          <a:p>
            <a:endParaRPr lang="en-US"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the emissions saved in the KP4s the same projection method was also used. As a result, the values of KP4s for 2016 are shown in Figure 72 and Figure 73. </a:t>
            </a:r>
            <a:r>
              <a:rPr lang="en-US" sz="1200" i="1" kern="1200" dirty="0" smtClean="0">
                <a:solidFill>
                  <a:schemeClr val="tx1"/>
                </a:solidFill>
                <a:latin typeface="+mn-lt"/>
                <a:ea typeface="+mn-ea"/>
                <a:cs typeface="+mn-cs"/>
              </a:rPr>
              <a:t>This KPI conversion value shows that the use of public bus as transport, contributes to saving a certain amount of CO2 per passenger, in comparison to using a private car.</a:t>
            </a:r>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18</a:t>
            </a:fld>
            <a:endParaRPr lang="es-ES"/>
          </a:p>
        </p:txBody>
      </p:sp>
    </p:spTree>
    <p:extLst>
      <p:ext uri="{BB962C8B-B14F-4D97-AF65-F5344CB8AC3E}">
        <p14:creationId xmlns:p14="http://schemas.microsoft.com/office/powerpoint/2010/main" val="84021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For the conversion of KPI4 into KPI4e it was necessary to make a projection of values for 2014 and 2015, to be able to get a base line. Data related to 2011 were not included for the regression calculation but it was used in the projection process. These values show that Madrid attempts to reduce the emissions per passenger in public transport, which involves the bus system to move towards a more efficient use of the energy (see </a:t>
            </a:r>
            <a:r>
              <a:rPr lang="en-US" sz="1200" i="0" kern="1200" dirty="0" smtClean="0">
                <a:solidFill>
                  <a:schemeClr val="tx1"/>
                </a:solidFill>
                <a:latin typeface="+mn-lt"/>
                <a:ea typeface="+mn-ea"/>
                <a:cs typeface="+mn-cs"/>
              </a:rPr>
              <a:t>Figure 70</a:t>
            </a:r>
            <a:r>
              <a:rPr lang="en-US" sz="1200" i="1" kern="1200" dirty="0" smtClean="0">
                <a:solidFill>
                  <a:schemeClr val="tx1"/>
                </a:solidFill>
                <a:latin typeface="+mn-lt"/>
                <a:ea typeface="+mn-ea"/>
                <a:cs typeface="+mn-cs"/>
              </a:rPr>
              <a:t> and </a:t>
            </a:r>
            <a:r>
              <a:rPr lang="en-US" sz="1200" i="0" kern="1200" dirty="0" smtClean="0">
                <a:solidFill>
                  <a:schemeClr val="tx1"/>
                </a:solidFill>
                <a:latin typeface="+mn-lt"/>
                <a:ea typeface="+mn-ea"/>
                <a:cs typeface="+mn-cs"/>
              </a:rPr>
              <a:t>Figure 71</a:t>
            </a:r>
            <a:r>
              <a:rPr lang="en-US" sz="1200" i="1" kern="1200" dirty="0" smtClean="0">
                <a:solidFill>
                  <a:schemeClr val="tx1"/>
                </a:solidFill>
                <a:latin typeface="+mn-lt"/>
                <a:ea typeface="+mn-ea"/>
                <a:cs typeface="+mn-cs"/>
              </a:rPr>
              <a:t>).</a:t>
            </a:r>
          </a:p>
          <a:p>
            <a:endParaRPr lang="en-US"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the emissions saved in the KP4s the same projection method was also used. As a result, the values of KP4s for 2016 are shown in Figure 72 and Figure 73. </a:t>
            </a:r>
            <a:r>
              <a:rPr lang="en-US" sz="1200" i="1" kern="1200" dirty="0" smtClean="0">
                <a:solidFill>
                  <a:schemeClr val="tx1"/>
                </a:solidFill>
                <a:latin typeface="+mn-lt"/>
                <a:ea typeface="+mn-ea"/>
                <a:cs typeface="+mn-cs"/>
              </a:rPr>
              <a:t>This KPI conversion value shows that the use of public bus as transport, contributes to saving a certain amount of CO2 per passenger, in comparison to using a private car.</a:t>
            </a:r>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1FCB82-54AA-40ED-B137-59880ACD0477}" type="slidenum">
              <a:rPr lang="es-ES" smtClean="0"/>
              <a:pPr/>
              <a:t>19</a:t>
            </a:fld>
            <a:endParaRPr lang="es-ES"/>
          </a:p>
        </p:txBody>
      </p:sp>
    </p:spTree>
    <p:extLst>
      <p:ext uri="{BB962C8B-B14F-4D97-AF65-F5344CB8AC3E}">
        <p14:creationId xmlns:p14="http://schemas.microsoft.com/office/powerpoint/2010/main" val="159946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 función de los objetivos y su marco de tiempo, las ciudades deben seleccionar las estrategias que se implementarán en este paso. Este paso así como otros pasos deben corresponder a los objetivos de la ciudad, así como su capacidad para implementarlas. Si las metas establecidas requieren una implementación que excede la capacidad de la ciudad, el valor objetivo ser redefinido (paso 5).</a:t>
            </a:r>
            <a:endParaRPr lang="en-US" dirty="0" smtClean="0"/>
          </a:p>
          <a:p>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20</a:t>
            </a:fld>
            <a:endParaRPr lang="es-ES"/>
          </a:p>
        </p:txBody>
      </p:sp>
    </p:spTree>
    <p:extLst>
      <p:ext uri="{BB962C8B-B14F-4D97-AF65-F5344CB8AC3E}">
        <p14:creationId xmlns:p14="http://schemas.microsoft.com/office/powerpoint/2010/main" val="285250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21</a:t>
            </a:fld>
            <a:endParaRPr lang="es-ES"/>
          </a:p>
        </p:txBody>
      </p:sp>
    </p:spTree>
    <p:extLst>
      <p:ext uri="{BB962C8B-B14F-4D97-AF65-F5344CB8AC3E}">
        <p14:creationId xmlns:p14="http://schemas.microsoft.com/office/powerpoint/2010/main" val="3042114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CO" dirty="0" smtClean="0"/>
              <a:t>La metodología de MoveUs para la evaluación de la energía en el sector del transporte permite realizar comparaciones del comportamiento energético entre ciudades y proyectos. </a:t>
            </a:r>
          </a:p>
          <a:p>
            <a:pPr algn="just"/>
            <a:r>
              <a:rPr lang="es-CO" dirty="0" smtClean="0"/>
              <a:t>La metodología esta compuesta por un proceso básico de planeación (paso 1 a 3), lo cual da a las ciudades una clara visión de lo que se espera sea los resultados de sus proyectos y como estos van a contribuir a los principales objetivos de la ciudad. </a:t>
            </a:r>
          </a:p>
          <a:p>
            <a:pPr algn="just"/>
            <a:r>
              <a:rPr lang="es-CO" dirty="0" smtClean="0"/>
              <a:t>El paso 4 (evaluación energética) crea una oportunidad para que las autoridades evalúen como es el estado de el transporte en la ciudad en términos de energía. Este paso también crea la herramienta la cual va ha ser usada en los siguientes pasos de la metodología. </a:t>
            </a:r>
          </a:p>
          <a:p>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22</a:t>
            </a:fld>
            <a:endParaRPr lang="es-ES"/>
          </a:p>
        </p:txBody>
      </p:sp>
    </p:spTree>
    <p:extLst>
      <p:ext uri="{BB962C8B-B14F-4D97-AF65-F5344CB8AC3E}">
        <p14:creationId xmlns:p14="http://schemas.microsoft.com/office/powerpoint/2010/main" val="1008938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24</a:t>
            </a:fld>
            <a:endParaRPr lang="es-ES"/>
          </a:p>
        </p:txBody>
      </p:sp>
    </p:spTree>
    <p:extLst>
      <p:ext uri="{BB962C8B-B14F-4D97-AF65-F5344CB8AC3E}">
        <p14:creationId xmlns:p14="http://schemas.microsoft.com/office/powerpoint/2010/main" val="301959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2</a:t>
            </a:fld>
            <a:endParaRPr lang="es-ES" dirty="0"/>
          </a:p>
        </p:txBody>
      </p:sp>
    </p:spTree>
    <p:extLst>
      <p:ext uri="{BB962C8B-B14F-4D97-AF65-F5344CB8AC3E}">
        <p14:creationId xmlns:p14="http://schemas.microsoft.com/office/powerpoint/2010/main" val="44775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3</a:t>
            </a:fld>
            <a:endParaRPr lang="es-ES" dirty="0"/>
          </a:p>
        </p:txBody>
      </p:sp>
    </p:spTree>
    <p:extLst>
      <p:ext uri="{BB962C8B-B14F-4D97-AF65-F5344CB8AC3E}">
        <p14:creationId xmlns:p14="http://schemas.microsoft.com/office/powerpoint/2010/main" val="2344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Measure the impact of transport projects in cities can be expensive and time-consuming. One challenge in measuring the effect of those projects is that impacts are poorly quantified or are not always immediately tangible. Due to transport projects nature (High complexity), it is often difficult to show results in short term as much effort is invested to change attitudes and behavior of city’s inhabitants’ mobility.</a:t>
            </a:r>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6</a:t>
            </a:fld>
            <a:endParaRPr lang="es-ES"/>
          </a:p>
        </p:txBody>
      </p:sp>
    </p:spTree>
    <p:extLst>
      <p:ext uri="{BB962C8B-B14F-4D97-AF65-F5344CB8AC3E}">
        <p14:creationId xmlns:p14="http://schemas.microsoft.com/office/powerpoint/2010/main" val="343241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main objective of this methodology is to help city authorities to improve their energy efficiency by defining strategies and taking actions in the transportation domain.</a:t>
            </a:r>
          </a:p>
          <a:p>
            <a:r>
              <a:rPr lang="en-US" sz="1200" kern="1200" dirty="0" smtClean="0">
                <a:solidFill>
                  <a:schemeClr val="tx1"/>
                </a:solidFill>
                <a:effectLst/>
                <a:latin typeface="+mn-lt"/>
                <a:ea typeface="+mn-ea"/>
                <a:cs typeface="+mn-cs"/>
              </a:rPr>
              <a:t>In order to define it, two European frameworks for mobility management projects impact measurement, European Union’s MOST MET and Sweden’s SUMO programs, and the international standard ISO 50001 for energy management were reviewed</a:t>
            </a:r>
            <a:endParaRPr lang="es-ES"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7</a:t>
            </a:fld>
            <a:endParaRPr lang="es-ES" dirty="0"/>
          </a:p>
        </p:txBody>
      </p:sp>
    </p:spTree>
    <p:extLst>
      <p:ext uri="{BB962C8B-B14F-4D97-AF65-F5344CB8AC3E}">
        <p14:creationId xmlns:p14="http://schemas.microsoft.com/office/powerpoint/2010/main" val="40620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9</a:t>
            </a:fld>
            <a:endParaRPr lang="es-ES"/>
          </a:p>
        </p:txBody>
      </p:sp>
    </p:spTree>
    <p:extLst>
      <p:ext uri="{BB962C8B-B14F-4D97-AF65-F5344CB8AC3E}">
        <p14:creationId xmlns:p14="http://schemas.microsoft.com/office/powerpoint/2010/main" val="193148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step starts the process with the definition of the goals defined by the city including deadlines for compliance following the SMART process. In MoveUs energy efficiency and carbon footprint methodology, the cities have to define their objectives in: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three time bands: short (0-1 year), medium (2-5 year) and long (6-15 years) term. </a:t>
            </a:r>
            <a:r>
              <a:rPr lang="en-GB" sz="1200" kern="1200" dirty="0" smtClean="0">
                <a:solidFill>
                  <a:schemeClr val="tx1"/>
                </a:solidFill>
                <a:effectLst/>
                <a:latin typeface="+mn-lt"/>
                <a:ea typeface="+mn-ea"/>
                <a:cs typeface="+mn-cs"/>
              </a:rPr>
              <a:t>The three time bands can be define by each of the smart city pilots depending of their necessities.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goals will be updated every certain period of time (define by the city) to adapt to changing conditions and new cities’ priorities.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FCB82-54AA-40ED-B137-59880ACD0477}" type="slidenum">
              <a:rPr lang="es-ES" smtClean="0"/>
              <a:pPr/>
              <a:t>11</a:t>
            </a:fld>
            <a:endParaRPr lang="es-ES" dirty="0"/>
          </a:p>
        </p:txBody>
      </p:sp>
    </p:spTree>
    <p:extLst>
      <p:ext uri="{BB962C8B-B14F-4D97-AF65-F5344CB8AC3E}">
        <p14:creationId xmlns:p14="http://schemas.microsoft.com/office/powerpoint/2010/main" val="98034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In the case of Tampere </a:t>
            </a:r>
          </a:p>
          <a:p>
            <a:r>
              <a:rPr lang="en-GB" noProof="0" dirty="0" smtClean="0"/>
              <a:t>Notice that these target groups are directly connected with the city</a:t>
            </a:r>
            <a:r>
              <a:rPr lang="en-GB" baseline="0" noProof="0" dirty="0" smtClean="0"/>
              <a:t> objectives </a:t>
            </a:r>
          </a:p>
          <a:p>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evaluation and monitoring process is going to be carried based on the target group definition</a:t>
            </a:r>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12</a:t>
            </a:fld>
            <a:endParaRPr lang="es-ES"/>
          </a:p>
        </p:txBody>
      </p:sp>
    </p:spTree>
    <p:extLst>
      <p:ext uri="{BB962C8B-B14F-4D97-AF65-F5344CB8AC3E}">
        <p14:creationId xmlns:p14="http://schemas.microsoft.com/office/powerpoint/2010/main" val="40791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We link the variable with the objective.</a:t>
            </a:r>
            <a:r>
              <a:rPr lang="en-GB" baseline="0" noProof="0" dirty="0" smtClean="0"/>
              <a:t> Brainstorming is important !!</a:t>
            </a:r>
            <a:endParaRPr lang="en-GB" noProof="0" dirty="0" smtClean="0"/>
          </a:p>
          <a:p>
            <a:endParaRPr lang="en-GB"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13</a:t>
            </a:fld>
            <a:endParaRPr lang="es-ES"/>
          </a:p>
        </p:txBody>
      </p:sp>
    </p:spTree>
    <p:extLst>
      <p:ext uri="{BB962C8B-B14F-4D97-AF65-F5344CB8AC3E}">
        <p14:creationId xmlns:p14="http://schemas.microsoft.com/office/powerpoint/2010/main" val="37642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58975"/>
            <a:ext cx="7391400" cy="555625"/>
          </a:xfrm>
          <a:solidFill>
            <a:srgbClr val="828E0E"/>
          </a:solidFill>
        </p:spPr>
        <p:txBody>
          <a:bodyPr anchor="ctr"/>
          <a:lstStyle>
            <a:lvl1pPr algn="ctr">
              <a:defRPr>
                <a:solidFill>
                  <a:schemeClr val="bg1">
                    <a:lumMod val="95000"/>
                  </a:schemeClr>
                </a:solidFill>
              </a:defRPr>
            </a:lvl1pPr>
          </a:lstStyle>
          <a:p>
            <a:r>
              <a:rPr lang="en-US" dirty="0" smtClean="0"/>
              <a:t>Contents</a:t>
            </a:r>
            <a:endParaRPr lang="en-US" dirty="0"/>
          </a:p>
        </p:txBody>
      </p:sp>
      <p:sp>
        <p:nvSpPr>
          <p:cNvPr id="3" name="Subtitle 2"/>
          <p:cNvSpPr>
            <a:spLocks noGrp="1"/>
          </p:cNvSpPr>
          <p:nvPr>
            <p:ph type="subTitle" idx="1"/>
          </p:nvPr>
        </p:nvSpPr>
        <p:spPr>
          <a:xfrm>
            <a:off x="1371600" y="2590800"/>
            <a:ext cx="6705600" cy="2971800"/>
          </a:xfrm>
          <a:solidFill>
            <a:srgbClr val="CADB2A"/>
          </a:solidFill>
        </p:spPr>
        <p:txBody>
          <a:bodyPr anchor="t">
            <a:normAutofit/>
          </a:bodyPr>
          <a:lstStyle>
            <a:lvl1pPr marL="514350" indent="-514350" algn="l">
              <a:buFont typeface="+mj-lt"/>
              <a:buAutoNum type="arabicParenR"/>
              <a:defRPr sz="2800">
                <a:solidFill>
                  <a:srgbClr val="19191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Box 13"/>
          <p:cNvSpPr txBox="1"/>
          <p:nvPr userDrawn="1"/>
        </p:nvSpPr>
        <p:spPr>
          <a:xfrm>
            <a:off x="457200" y="6400800"/>
            <a:ext cx="3962400" cy="307777"/>
          </a:xfrm>
          <a:prstGeom prst="rect">
            <a:avLst/>
          </a:prstGeom>
          <a:noFill/>
        </p:spPr>
        <p:txBody>
          <a:bodyPr wrap="square" rtlCol="0">
            <a:spAutoFit/>
          </a:bodyPr>
          <a:lstStyle/>
          <a:p>
            <a:pPr>
              <a:defRPr/>
            </a:pPr>
            <a:r>
              <a:rPr lang="es-ES" sz="1400" dirty="0" smtClean="0">
                <a:solidFill>
                  <a:srgbClr val="191919"/>
                </a:solidFill>
              </a:rPr>
              <a:t>www.</a:t>
            </a:r>
            <a:r>
              <a:rPr lang="es-ES" sz="1400" dirty="0" smtClean="0">
                <a:solidFill>
                  <a:srgbClr val="828E0E"/>
                </a:solidFill>
              </a:rPr>
              <a:t>moveus-project</a:t>
            </a:r>
            <a:r>
              <a:rPr lang="es-ES" sz="1400" dirty="0" smtClean="0">
                <a:solidFill>
                  <a:srgbClr val="191919"/>
                </a:solidFill>
              </a:rPr>
              <a:t>.eu</a:t>
            </a:r>
            <a:endParaRPr lang="en-US" sz="1400" dirty="0">
              <a:solidFill>
                <a:srgbClr val="191919"/>
              </a:solidFill>
            </a:endParaRPr>
          </a:p>
        </p:txBody>
      </p:sp>
      <p:sp>
        <p:nvSpPr>
          <p:cNvPr id="25" name="TextBox 24"/>
          <p:cNvSpPr txBox="1"/>
          <p:nvPr userDrawn="1"/>
        </p:nvSpPr>
        <p:spPr>
          <a:xfrm>
            <a:off x="6705600" y="6397823"/>
            <a:ext cx="1828800" cy="307777"/>
          </a:xfrm>
          <a:prstGeom prst="rect">
            <a:avLst/>
          </a:prstGeom>
          <a:noFill/>
        </p:spPr>
        <p:txBody>
          <a:bodyPr wrap="square" rtlCol="0">
            <a:spAutoFit/>
          </a:bodyPr>
          <a:lstStyle/>
          <a:p>
            <a:pPr algn="r"/>
            <a:fld id="{D2470591-ECA6-40AF-8DB2-01143183E9A3}" type="slidenum">
              <a:rPr lang="es-ES" sz="1400" smtClean="0">
                <a:solidFill>
                  <a:srgbClr val="191919"/>
                </a:solidFill>
              </a:rPr>
              <a:pPr algn="r"/>
              <a:t>‹#›</a:t>
            </a:fld>
            <a:endParaRPr lang="es-ES" sz="1400" dirty="0">
              <a:solidFill>
                <a:srgbClr val="191919"/>
              </a:solidFill>
            </a:endParaRPr>
          </a:p>
        </p:txBody>
      </p:sp>
      <p:sp>
        <p:nvSpPr>
          <p:cNvPr id="11" name="Rectangle 10"/>
          <p:cNvSpPr/>
          <p:nvPr userDrawn="1"/>
        </p:nvSpPr>
        <p:spPr>
          <a:xfrm>
            <a:off x="0" y="6705600"/>
            <a:ext cx="9144000" cy="152400"/>
          </a:xfrm>
          <a:prstGeom prst="rect">
            <a:avLst/>
          </a:prstGeom>
          <a:solidFill>
            <a:srgbClr val="828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pic>
        <p:nvPicPr>
          <p:cNvPr id="12" name="Picture 11" descr="logo_MOVeUS_v4_final.png"/>
          <p:cNvPicPr>
            <a:picLocks noChangeAspect="1"/>
          </p:cNvPicPr>
          <p:nvPr userDrawn="1"/>
        </p:nvPicPr>
        <p:blipFill>
          <a:blip r:embed="rId2"/>
          <a:stretch>
            <a:fillRect/>
          </a:stretch>
        </p:blipFill>
        <p:spPr>
          <a:xfrm>
            <a:off x="2234519" y="609600"/>
            <a:ext cx="4674962" cy="838200"/>
          </a:xfrm>
          <a:prstGeom prst="rect">
            <a:avLst/>
          </a:prstGeom>
          <a:effectLst>
            <a:outerShdw blurRad="50800" dist="38100" dir="5400000" algn="t" rotWithShape="0">
              <a:prstClr val="black">
                <a:alpha val="40000"/>
              </a:prstClr>
            </a:outerShdw>
          </a:effectLst>
        </p:spPr>
      </p:pic>
      <p:pic>
        <p:nvPicPr>
          <p:cNvPr id="9" name="Picture 8" descr="cosas_gris.png"/>
          <p:cNvPicPr>
            <a:picLocks noChangeAspect="1"/>
          </p:cNvPicPr>
          <p:nvPr userDrawn="1"/>
        </p:nvPicPr>
        <p:blipFill>
          <a:blip r:embed="rId3">
            <a:duotone>
              <a:prstClr val="black"/>
              <a:srgbClr val="828E0E">
                <a:tint val="45000"/>
                <a:satMod val="400000"/>
              </a:srgbClr>
            </a:duotone>
          </a:blip>
          <a:stretch>
            <a:fillRect/>
          </a:stretch>
        </p:blipFill>
        <p:spPr>
          <a:xfrm>
            <a:off x="3733800" y="6428231"/>
            <a:ext cx="3401575" cy="277369"/>
          </a:xfrm>
          <a:prstGeom prst="rect">
            <a:avLst/>
          </a:prstGeom>
          <a:effectLst/>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a:solidFill>
            <a:srgbClr val="828E0E"/>
          </a:solidFill>
        </p:spPr>
        <p:txBody>
          <a:bodyPr anchor="ctr"/>
          <a:lstStyle>
            <a:lvl1pPr algn="ct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10000"/>
            <a:ext cx="6400800" cy="1752600"/>
          </a:xfrm>
          <a:solidFill>
            <a:srgbClr val="CADB2A"/>
          </a:solidFill>
        </p:spPr>
        <p:txBody>
          <a:bodyPr anchor="ctr"/>
          <a:lstStyle>
            <a:lvl1pPr marL="0" indent="0" algn="ctr">
              <a:buNone/>
              <a:defRPr>
                <a:solidFill>
                  <a:srgbClr val="19191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Box 13"/>
          <p:cNvSpPr txBox="1"/>
          <p:nvPr userDrawn="1"/>
        </p:nvSpPr>
        <p:spPr>
          <a:xfrm>
            <a:off x="457200" y="6397823"/>
            <a:ext cx="3962400" cy="307777"/>
          </a:xfrm>
          <a:prstGeom prst="rect">
            <a:avLst/>
          </a:prstGeom>
          <a:noFill/>
        </p:spPr>
        <p:txBody>
          <a:bodyPr wrap="square" rtlCol="0">
            <a:spAutoFit/>
          </a:bodyPr>
          <a:lstStyle/>
          <a:p>
            <a:pPr>
              <a:defRPr/>
            </a:pPr>
            <a:r>
              <a:rPr lang="es-ES" sz="1400" dirty="0" smtClean="0">
                <a:solidFill>
                  <a:srgbClr val="191919"/>
                </a:solidFill>
              </a:rPr>
              <a:t>www.</a:t>
            </a:r>
            <a:r>
              <a:rPr lang="es-ES" sz="1400" dirty="0" smtClean="0">
                <a:solidFill>
                  <a:srgbClr val="828E0E"/>
                </a:solidFill>
              </a:rPr>
              <a:t>moveus-project</a:t>
            </a:r>
            <a:r>
              <a:rPr lang="es-ES" sz="1400" dirty="0" smtClean="0">
                <a:solidFill>
                  <a:srgbClr val="191919"/>
                </a:solidFill>
              </a:rPr>
              <a:t>.eu</a:t>
            </a:r>
            <a:endParaRPr lang="en-US" sz="1400" dirty="0">
              <a:solidFill>
                <a:srgbClr val="191919"/>
              </a:solidFill>
            </a:endParaRPr>
          </a:p>
        </p:txBody>
      </p:sp>
      <p:sp>
        <p:nvSpPr>
          <p:cNvPr id="25" name="TextBox 24"/>
          <p:cNvSpPr txBox="1"/>
          <p:nvPr userDrawn="1"/>
        </p:nvSpPr>
        <p:spPr>
          <a:xfrm>
            <a:off x="6705600" y="6397823"/>
            <a:ext cx="1828800" cy="307777"/>
          </a:xfrm>
          <a:prstGeom prst="rect">
            <a:avLst/>
          </a:prstGeom>
          <a:noFill/>
        </p:spPr>
        <p:txBody>
          <a:bodyPr wrap="square" rtlCol="0">
            <a:spAutoFit/>
          </a:bodyPr>
          <a:lstStyle/>
          <a:p>
            <a:pPr algn="r"/>
            <a:fld id="{D2470591-ECA6-40AF-8DB2-01143183E9A3}" type="slidenum">
              <a:rPr lang="es-ES" sz="1400" smtClean="0">
                <a:solidFill>
                  <a:srgbClr val="191919"/>
                </a:solidFill>
              </a:rPr>
              <a:pPr algn="r"/>
              <a:t>‹#›</a:t>
            </a:fld>
            <a:endParaRPr lang="es-ES" sz="1400" dirty="0">
              <a:solidFill>
                <a:srgbClr val="191919"/>
              </a:solidFill>
            </a:endParaRPr>
          </a:p>
        </p:txBody>
      </p:sp>
      <p:sp>
        <p:nvSpPr>
          <p:cNvPr id="11" name="Rectangle 10"/>
          <p:cNvSpPr/>
          <p:nvPr userDrawn="1"/>
        </p:nvSpPr>
        <p:spPr>
          <a:xfrm>
            <a:off x="0" y="6705600"/>
            <a:ext cx="9144000" cy="152400"/>
          </a:xfrm>
          <a:prstGeom prst="rect">
            <a:avLst/>
          </a:prstGeom>
          <a:solidFill>
            <a:srgbClr val="828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pic>
        <p:nvPicPr>
          <p:cNvPr id="12" name="Picture 11" descr="logo_MOVeUS_v4_final.png"/>
          <p:cNvPicPr>
            <a:picLocks noChangeAspect="1"/>
          </p:cNvPicPr>
          <p:nvPr userDrawn="1"/>
        </p:nvPicPr>
        <p:blipFill>
          <a:blip r:embed="rId2"/>
          <a:stretch>
            <a:fillRect/>
          </a:stretch>
        </p:blipFill>
        <p:spPr>
          <a:xfrm>
            <a:off x="2234519" y="609600"/>
            <a:ext cx="4674962" cy="838200"/>
          </a:xfrm>
          <a:prstGeom prst="rect">
            <a:avLst/>
          </a:prstGeom>
          <a:effectLst>
            <a:outerShdw blurRad="50800" dist="38100" dir="5400000" algn="t" rotWithShape="0">
              <a:prstClr val="black">
                <a:alpha val="40000"/>
              </a:prstClr>
            </a:outerShdw>
          </a:effectLst>
        </p:spPr>
      </p:pic>
      <p:pic>
        <p:nvPicPr>
          <p:cNvPr id="9" name="Picture 8" descr="cosas_gris.png"/>
          <p:cNvPicPr>
            <a:picLocks noChangeAspect="1"/>
          </p:cNvPicPr>
          <p:nvPr userDrawn="1"/>
        </p:nvPicPr>
        <p:blipFill>
          <a:blip r:embed="rId3">
            <a:duotone>
              <a:prstClr val="black"/>
              <a:srgbClr val="828E0E">
                <a:tint val="45000"/>
                <a:satMod val="400000"/>
              </a:srgbClr>
            </a:duotone>
          </a:blip>
          <a:stretch>
            <a:fillRect/>
          </a:stretch>
        </p:blipFill>
        <p:spPr>
          <a:xfrm>
            <a:off x="3733800" y="6428231"/>
            <a:ext cx="3401575" cy="277369"/>
          </a:xfrm>
          <a:prstGeom prst="rect">
            <a:avLst/>
          </a:prstGeom>
          <a:effectLst/>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lvl1pPr>
              <a:defRPr sz="2400">
                <a:solidFill>
                  <a:srgbClr val="191919"/>
                </a:solidFill>
              </a:defRPr>
            </a:lvl1pPr>
            <a:lvl2pPr>
              <a:buClr>
                <a:schemeClr val="bg1"/>
              </a:buClr>
              <a:defRPr sz="2400">
                <a:solidFill>
                  <a:schemeClr val="bg2">
                    <a:lumMod val="50000"/>
                  </a:schemeClr>
                </a:solidFill>
              </a:defRPr>
            </a:lvl2pPr>
            <a:lvl3pPr>
              <a:defRPr baseline="0">
                <a:solidFill>
                  <a:srgbClr val="50008E"/>
                </a:solidFill>
              </a:defRPr>
            </a:lvl3pPr>
            <a:lvl4pPr>
              <a:defRPr sz="2000">
                <a:solidFill>
                  <a:schemeClr val="bg2">
                    <a:lumMod val="50000"/>
                  </a:schemeClr>
                </a:solidFill>
              </a:defRPr>
            </a:lvl4pPr>
            <a:lvl5pPr>
              <a:defRPr sz="1800" baseline="0">
                <a:solidFill>
                  <a:srgbClr val="8D2AD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457200" y="304800"/>
            <a:ext cx="5867400" cy="762000"/>
          </a:xfrm>
        </p:spPr>
        <p:txBody>
          <a:bodyPr anchor="t"/>
          <a:lstStyle>
            <a:lvl1pPr algn="l">
              <a:defRPr sz="2400" baseline="0">
                <a:solidFill>
                  <a:srgbClr val="828E0E"/>
                </a:solidFill>
              </a:defRPr>
            </a:lvl1pPr>
          </a:lstStyle>
          <a:p>
            <a:r>
              <a:rPr lang="en-US" dirty="0" smtClean="0"/>
              <a:t>Click to edit Master title style</a:t>
            </a:r>
            <a:br>
              <a:rPr lang="en-US" dirty="0" smtClean="0"/>
            </a:br>
            <a:r>
              <a:rPr lang="en-US" dirty="0" smtClean="0"/>
              <a:t>line 2</a:t>
            </a:r>
            <a:endParaRPr lang="es-ES" dirty="0"/>
          </a:p>
        </p:txBody>
      </p:sp>
      <p:sp>
        <p:nvSpPr>
          <p:cNvPr id="6" name="TextBox 5"/>
          <p:cNvSpPr txBox="1"/>
          <p:nvPr userDrawn="1"/>
        </p:nvSpPr>
        <p:spPr>
          <a:xfrm>
            <a:off x="457200" y="6397823"/>
            <a:ext cx="3962400" cy="307777"/>
          </a:xfrm>
          <a:prstGeom prst="rect">
            <a:avLst/>
          </a:prstGeom>
          <a:noFill/>
        </p:spPr>
        <p:txBody>
          <a:bodyPr wrap="square" rtlCol="0">
            <a:spAutoFit/>
          </a:bodyPr>
          <a:lstStyle/>
          <a:p>
            <a:pPr>
              <a:defRPr/>
            </a:pPr>
            <a:r>
              <a:rPr lang="es-ES" sz="1400" dirty="0" smtClean="0">
                <a:solidFill>
                  <a:srgbClr val="191919"/>
                </a:solidFill>
              </a:rPr>
              <a:t>www.</a:t>
            </a:r>
            <a:r>
              <a:rPr lang="es-ES" sz="1400" dirty="0" smtClean="0">
                <a:solidFill>
                  <a:srgbClr val="828E0E"/>
                </a:solidFill>
              </a:rPr>
              <a:t>moveus-project</a:t>
            </a:r>
            <a:r>
              <a:rPr lang="es-ES" sz="1400" dirty="0" smtClean="0">
                <a:solidFill>
                  <a:srgbClr val="191919"/>
                </a:solidFill>
              </a:rPr>
              <a:t>.eu</a:t>
            </a:r>
            <a:endParaRPr lang="en-US" sz="1400" dirty="0">
              <a:solidFill>
                <a:srgbClr val="191919"/>
              </a:solidFill>
            </a:endParaRPr>
          </a:p>
        </p:txBody>
      </p:sp>
      <p:sp>
        <p:nvSpPr>
          <p:cNvPr id="8" name="TextBox 7"/>
          <p:cNvSpPr txBox="1"/>
          <p:nvPr userDrawn="1"/>
        </p:nvSpPr>
        <p:spPr>
          <a:xfrm>
            <a:off x="6858000" y="6397823"/>
            <a:ext cx="1828800" cy="307777"/>
          </a:xfrm>
          <a:prstGeom prst="rect">
            <a:avLst/>
          </a:prstGeom>
          <a:noFill/>
        </p:spPr>
        <p:txBody>
          <a:bodyPr wrap="square" rtlCol="0">
            <a:spAutoFit/>
          </a:bodyPr>
          <a:lstStyle/>
          <a:p>
            <a:pPr algn="r"/>
            <a:fld id="{D2470591-ECA6-40AF-8DB2-01143183E9A3}" type="slidenum">
              <a:rPr lang="es-ES" sz="1400" smtClean="0">
                <a:solidFill>
                  <a:srgbClr val="191919"/>
                </a:solidFill>
              </a:rPr>
              <a:pPr algn="r"/>
              <a:t>‹#›</a:t>
            </a:fld>
            <a:endParaRPr lang="es-ES" sz="1400" dirty="0">
              <a:solidFill>
                <a:srgbClr val="191919"/>
              </a:solidFill>
            </a:endParaRPr>
          </a:p>
        </p:txBody>
      </p:sp>
      <p:pic>
        <p:nvPicPr>
          <p:cNvPr id="11" name="Picture 10" descr="cosas_gris.png"/>
          <p:cNvPicPr>
            <a:picLocks noChangeAspect="1"/>
          </p:cNvPicPr>
          <p:nvPr userDrawn="1"/>
        </p:nvPicPr>
        <p:blipFill>
          <a:blip r:embed="rId2">
            <a:duotone>
              <a:prstClr val="black"/>
              <a:srgbClr val="828E0E">
                <a:tint val="45000"/>
                <a:satMod val="400000"/>
              </a:srgbClr>
            </a:duotone>
          </a:blip>
          <a:stretch>
            <a:fillRect/>
          </a:stretch>
        </p:blipFill>
        <p:spPr>
          <a:xfrm>
            <a:off x="3733800" y="6428231"/>
            <a:ext cx="3401575" cy="277369"/>
          </a:xfrm>
          <a:prstGeom prst="rect">
            <a:avLst/>
          </a:prstGeom>
          <a:effectLst/>
        </p:spPr>
      </p:pic>
      <p:sp>
        <p:nvSpPr>
          <p:cNvPr id="10" name="Rectangle 9"/>
          <p:cNvSpPr/>
          <p:nvPr userDrawn="1"/>
        </p:nvSpPr>
        <p:spPr>
          <a:xfrm>
            <a:off x="0" y="6705600"/>
            <a:ext cx="9144000" cy="152400"/>
          </a:xfrm>
          <a:prstGeom prst="rect">
            <a:avLst/>
          </a:prstGeom>
          <a:solidFill>
            <a:srgbClr val="828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pic>
        <p:nvPicPr>
          <p:cNvPr id="1028" name="Picture 4"/>
          <p:cNvPicPr>
            <a:picLocks noChangeAspect="1" noChangeArrowheads="1"/>
          </p:cNvPicPr>
          <p:nvPr userDrawn="1"/>
        </p:nvPicPr>
        <p:blipFill>
          <a:blip r:embed="rId3"/>
          <a:srcRect/>
          <a:stretch>
            <a:fillRect/>
          </a:stretch>
        </p:blipFill>
        <p:spPr bwMode="auto">
          <a:xfrm>
            <a:off x="0" y="7086600"/>
            <a:ext cx="6262687" cy="139700"/>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304800"/>
            <a:ext cx="5867400" cy="762000"/>
          </a:xfrm>
        </p:spPr>
        <p:txBody>
          <a:bodyPr anchor="t"/>
          <a:lstStyle>
            <a:lvl1pPr algn="l">
              <a:defRPr sz="2400" baseline="0">
                <a:solidFill>
                  <a:srgbClr val="828E0E"/>
                </a:solidFill>
              </a:defRPr>
            </a:lvl1pPr>
          </a:lstStyle>
          <a:p>
            <a:r>
              <a:rPr lang="en-US" dirty="0" smtClean="0"/>
              <a:t>Click to edit Master title style</a:t>
            </a:r>
            <a:br>
              <a:rPr lang="en-US" dirty="0" smtClean="0"/>
            </a:br>
            <a:r>
              <a:rPr lang="en-US" dirty="0" smtClean="0"/>
              <a:t>line 2</a:t>
            </a:r>
            <a:endParaRPr lang="es-ES" dirty="0"/>
          </a:p>
        </p:txBody>
      </p:sp>
      <p:sp>
        <p:nvSpPr>
          <p:cNvPr id="6" name="TextBox 5"/>
          <p:cNvSpPr txBox="1"/>
          <p:nvPr userDrawn="1"/>
        </p:nvSpPr>
        <p:spPr>
          <a:xfrm>
            <a:off x="457200" y="6397823"/>
            <a:ext cx="3962400" cy="307777"/>
          </a:xfrm>
          <a:prstGeom prst="rect">
            <a:avLst/>
          </a:prstGeom>
          <a:noFill/>
        </p:spPr>
        <p:txBody>
          <a:bodyPr wrap="square" rtlCol="0">
            <a:spAutoFit/>
          </a:bodyPr>
          <a:lstStyle/>
          <a:p>
            <a:pPr>
              <a:defRPr/>
            </a:pPr>
            <a:r>
              <a:rPr lang="es-ES" sz="1400" dirty="0" smtClean="0">
                <a:solidFill>
                  <a:srgbClr val="191919"/>
                </a:solidFill>
              </a:rPr>
              <a:t>www.</a:t>
            </a:r>
            <a:r>
              <a:rPr lang="es-ES" sz="1400" dirty="0" smtClean="0">
                <a:solidFill>
                  <a:srgbClr val="828E0E"/>
                </a:solidFill>
              </a:rPr>
              <a:t>moveus-project</a:t>
            </a:r>
            <a:r>
              <a:rPr lang="es-ES" sz="1400" dirty="0" smtClean="0">
                <a:solidFill>
                  <a:srgbClr val="191919"/>
                </a:solidFill>
              </a:rPr>
              <a:t>.eu</a:t>
            </a:r>
            <a:endParaRPr lang="en-US" sz="1400" dirty="0">
              <a:solidFill>
                <a:srgbClr val="191919"/>
              </a:solidFill>
            </a:endParaRPr>
          </a:p>
        </p:txBody>
      </p:sp>
      <p:sp>
        <p:nvSpPr>
          <p:cNvPr id="8" name="TextBox 7"/>
          <p:cNvSpPr txBox="1"/>
          <p:nvPr userDrawn="1"/>
        </p:nvSpPr>
        <p:spPr>
          <a:xfrm>
            <a:off x="6858000" y="6397823"/>
            <a:ext cx="1828800" cy="307777"/>
          </a:xfrm>
          <a:prstGeom prst="rect">
            <a:avLst/>
          </a:prstGeom>
          <a:noFill/>
        </p:spPr>
        <p:txBody>
          <a:bodyPr wrap="square" rtlCol="0">
            <a:spAutoFit/>
          </a:bodyPr>
          <a:lstStyle/>
          <a:p>
            <a:pPr algn="r"/>
            <a:fld id="{D2470591-ECA6-40AF-8DB2-01143183E9A3}" type="slidenum">
              <a:rPr lang="es-ES" sz="1400" smtClean="0">
                <a:solidFill>
                  <a:srgbClr val="191919"/>
                </a:solidFill>
              </a:rPr>
              <a:pPr algn="r"/>
              <a:t>‹#›</a:t>
            </a:fld>
            <a:endParaRPr lang="es-ES" sz="1400" dirty="0">
              <a:solidFill>
                <a:srgbClr val="191919"/>
              </a:solidFill>
            </a:endParaRPr>
          </a:p>
        </p:txBody>
      </p:sp>
      <p:pic>
        <p:nvPicPr>
          <p:cNvPr id="11" name="Picture 10" descr="cosas_gris.png"/>
          <p:cNvPicPr>
            <a:picLocks noChangeAspect="1"/>
          </p:cNvPicPr>
          <p:nvPr userDrawn="1"/>
        </p:nvPicPr>
        <p:blipFill>
          <a:blip r:embed="rId2">
            <a:duotone>
              <a:prstClr val="black"/>
              <a:srgbClr val="828E0E">
                <a:tint val="45000"/>
                <a:satMod val="400000"/>
              </a:srgbClr>
            </a:duotone>
          </a:blip>
          <a:stretch>
            <a:fillRect/>
          </a:stretch>
        </p:blipFill>
        <p:spPr>
          <a:xfrm>
            <a:off x="3733800" y="6428231"/>
            <a:ext cx="3401575" cy="277369"/>
          </a:xfrm>
          <a:prstGeom prst="rect">
            <a:avLst/>
          </a:prstGeom>
          <a:effectLst/>
        </p:spPr>
      </p:pic>
      <p:sp>
        <p:nvSpPr>
          <p:cNvPr id="10" name="Rectangle 9"/>
          <p:cNvSpPr/>
          <p:nvPr userDrawn="1"/>
        </p:nvSpPr>
        <p:spPr>
          <a:xfrm>
            <a:off x="0" y="6705600"/>
            <a:ext cx="9144000" cy="152400"/>
          </a:xfrm>
          <a:prstGeom prst="rect">
            <a:avLst/>
          </a:prstGeom>
          <a:solidFill>
            <a:srgbClr val="828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pic>
        <p:nvPicPr>
          <p:cNvPr id="1028" name="Picture 4"/>
          <p:cNvPicPr>
            <a:picLocks noChangeAspect="1" noChangeArrowheads="1"/>
          </p:cNvPicPr>
          <p:nvPr userDrawn="1"/>
        </p:nvPicPr>
        <p:blipFill>
          <a:blip r:embed="rId3"/>
          <a:srcRect/>
          <a:stretch>
            <a:fillRect/>
          </a:stretch>
        </p:blipFill>
        <p:spPr bwMode="auto">
          <a:xfrm>
            <a:off x="0" y="7086600"/>
            <a:ext cx="6262687" cy="139700"/>
          </a:xfrm>
          <a:prstGeom prst="rect">
            <a:avLst/>
          </a:prstGeom>
          <a:noFill/>
          <a:ln w="9525">
            <a:noFill/>
            <a:miter lim="800000"/>
            <a:headEnd/>
            <a:tailEnd/>
          </a:ln>
          <a:effectLst/>
        </p:spPr>
      </p:pic>
      <p:sp>
        <p:nvSpPr>
          <p:cNvPr id="9" name="Title 1"/>
          <p:cNvSpPr txBox="1">
            <a:spLocks/>
          </p:cNvSpPr>
          <p:nvPr userDrawn="1"/>
        </p:nvSpPr>
        <p:spPr>
          <a:xfrm>
            <a:off x="1524000" y="5224462"/>
            <a:ext cx="5486400" cy="338138"/>
          </a:xfrm>
          <a:prstGeom prst="rect">
            <a:avLst/>
          </a:prstGeom>
          <a:solidFill>
            <a:srgbClr val="CADB2A"/>
          </a:solidFill>
        </p:spPr>
        <p:txBody>
          <a:bodyPr vert="horz" lIns="91440" tIns="45720" rIns="91440" bIns="45720" rtlCol="0" anchor="b">
            <a:noAutofit/>
          </a:bodyPr>
          <a:lstStyle>
            <a:lvl1pPr algn="l">
              <a:defRPr sz="1600" b="0">
                <a:solidFill>
                  <a:srgbClr val="8E2ADB"/>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tab pos="2600325" algn="l"/>
              </a:tabLst>
              <a:defRPr/>
            </a:pPr>
            <a:r>
              <a:rPr kumimoji="0" lang="en-US" sz="1600" b="0" i="0" u="none" strike="noStrike" kern="1200" cap="none" spc="0" normalizeH="0" baseline="0" noProof="0" smtClean="0">
                <a:ln>
                  <a:noFill/>
                </a:ln>
                <a:solidFill>
                  <a:srgbClr val="8E2ADB"/>
                </a:solidFill>
                <a:effectLst/>
                <a:uLnTx/>
                <a:uFillTx/>
                <a:latin typeface="Verdana" pitchFamily="34" charset="0"/>
                <a:ea typeface="Verdana" pitchFamily="34" charset="0"/>
                <a:cs typeface="Verdana" pitchFamily="34" charset="0"/>
              </a:rPr>
              <a:t>Click to edit Master title style</a:t>
            </a:r>
            <a:endParaRPr kumimoji="0" lang="en-US" sz="1600" b="0" i="0" u="none" strike="noStrike" kern="1200" cap="none" spc="0" normalizeH="0" baseline="0" noProof="0" dirty="0">
              <a:ln>
                <a:noFill/>
              </a:ln>
              <a:solidFill>
                <a:srgbClr val="8E2ADB"/>
              </a:solidFill>
              <a:effectLst/>
              <a:uLnTx/>
              <a:uFillTx/>
              <a:latin typeface="Verdana" pitchFamily="34" charset="0"/>
              <a:ea typeface="Verdana" pitchFamily="34" charset="0"/>
              <a:cs typeface="Verdana" pitchFamily="34" charset="0"/>
            </a:endParaRPr>
          </a:p>
        </p:txBody>
      </p:sp>
      <p:sp>
        <p:nvSpPr>
          <p:cNvPr id="12" name="Picture Placeholder 2"/>
          <p:cNvSpPr>
            <a:spLocks noGrp="1"/>
          </p:cNvSpPr>
          <p:nvPr>
            <p:ph type="pic" idx="1"/>
          </p:nvPr>
        </p:nvSpPr>
        <p:spPr>
          <a:xfrm>
            <a:off x="1524000" y="1447800"/>
            <a:ext cx="5486400" cy="358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ext Placeholder 3"/>
          <p:cNvSpPr>
            <a:spLocks noGrp="1"/>
          </p:cNvSpPr>
          <p:nvPr>
            <p:ph type="body" sz="half" idx="2"/>
          </p:nvPr>
        </p:nvSpPr>
        <p:spPr>
          <a:xfrm>
            <a:off x="1524000" y="5562600"/>
            <a:ext cx="5486400" cy="457200"/>
          </a:xfrm>
        </p:spPr>
        <p:txBody>
          <a:bodyPr/>
          <a:lstStyle>
            <a:lvl1pPr marL="0" indent="0">
              <a:buNone/>
              <a:defRPr sz="1400">
                <a:solidFill>
                  <a:srgbClr val="8E2AD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p>
          <a:p>
            <a:pPr lvl="4"/>
            <a:endParaRPr lang="en-US" dirty="0" smtClean="0"/>
          </a:p>
          <a:p>
            <a:pPr lvl="4"/>
            <a:endParaRPr lang="en-US" dirty="0" smtClean="0"/>
          </a:p>
          <a:p>
            <a:pPr lvl="4"/>
            <a:endParaRPr lang="en-US" dirty="0"/>
          </a:p>
        </p:txBody>
      </p:sp>
      <p:sp>
        <p:nvSpPr>
          <p:cNvPr id="2" name="Title Placeholder 1"/>
          <p:cNvSpPr>
            <a:spLocks noGrp="1"/>
          </p:cNvSpPr>
          <p:nvPr>
            <p:ph type="title"/>
          </p:nvPr>
        </p:nvSpPr>
        <p:spPr>
          <a:xfrm>
            <a:off x="457200" y="0"/>
            <a:ext cx="5867400" cy="1066800"/>
          </a:xfrm>
          <a:prstGeom prst="rect">
            <a:avLst/>
          </a:prstGeom>
        </p:spPr>
        <p:txBody>
          <a:bodyPr vert="horz" lIns="91440" tIns="45720" rIns="91440" bIns="45720" rtlCol="0" anchor="b">
            <a:noAutofit/>
          </a:bodyPr>
          <a:lstStyle/>
          <a:p>
            <a:r>
              <a:rPr lang="en-US" dirty="0" smtClean="0"/>
              <a:t>Title</a:t>
            </a:r>
            <a:endParaRPr lang="en-US" dirty="0"/>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F3239592-4186-4298-8335-FCC810C624B6}" type="slidenum">
              <a:rPr lang="es-ES" smtClean="0"/>
              <a:pPr/>
              <a:t>‹#›</a:t>
            </a:fld>
            <a:endParaRPr lang="es-ES" dirty="0"/>
          </a:p>
        </p:txBody>
      </p:sp>
      <p:sp>
        <p:nvSpPr>
          <p:cNvPr id="20" name="Footer Placeholder 19"/>
          <p:cNvSpPr>
            <a:spLocks noGrp="1"/>
          </p:cNvSpPr>
          <p:nvPr>
            <p:ph type="ftr" sz="quarter" idx="3"/>
          </p:nvPr>
        </p:nvSpPr>
        <p:spPr>
          <a:xfrm>
            <a:off x="457200" y="6324600"/>
            <a:ext cx="5867400" cy="381001"/>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lumMod val="75000"/>
                    <a:lumOff val="25000"/>
                  </a:schemeClr>
                </a:solidFill>
              </a:defRPr>
            </a:lvl1pPr>
          </a:lstStyle>
          <a:p>
            <a:pPr>
              <a:defRPr/>
            </a:pPr>
            <a:r>
              <a:rPr lang="es-ES" dirty="0" smtClean="0">
                <a:solidFill>
                  <a:srgbClr val="191919"/>
                </a:solidFill>
              </a:rPr>
              <a:t>www.</a:t>
            </a:r>
            <a:r>
              <a:rPr lang="es-ES" dirty="0" smtClean="0">
                <a:solidFill>
                  <a:srgbClr val="828E0E"/>
                </a:solidFill>
              </a:rPr>
              <a:t>moveus-project</a:t>
            </a:r>
            <a:r>
              <a:rPr lang="es-ES" dirty="0" smtClean="0">
                <a:solidFill>
                  <a:srgbClr val="191919"/>
                </a:solidFill>
              </a:rPr>
              <a:t>.eu</a:t>
            </a:r>
            <a:endParaRPr lang="en-US" dirty="0">
              <a:solidFill>
                <a:srgbClr val="191919"/>
              </a:solidFill>
            </a:endParaRPr>
          </a:p>
        </p:txBody>
      </p:sp>
      <p:grpSp>
        <p:nvGrpSpPr>
          <p:cNvPr id="10" name="Group 9"/>
          <p:cNvGrpSpPr/>
          <p:nvPr userDrawn="1"/>
        </p:nvGrpSpPr>
        <p:grpSpPr>
          <a:xfrm>
            <a:off x="0" y="990600"/>
            <a:ext cx="8686800" cy="76200"/>
            <a:chOff x="0" y="1371600"/>
            <a:chExt cx="8686800" cy="76200"/>
          </a:xfrm>
        </p:grpSpPr>
        <p:sp>
          <p:nvSpPr>
            <p:cNvPr id="14" name="Rectangle 13"/>
            <p:cNvSpPr/>
            <p:nvPr userDrawn="1"/>
          </p:nvSpPr>
          <p:spPr>
            <a:xfrm>
              <a:off x="0" y="1371600"/>
              <a:ext cx="8686800" cy="76200"/>
            </a:xfrm>
            <a:prstGeom prst="rect">
              <a:avLst/>
            </a:prstGeom>
            <a:solidFill>
              <a:srgbClr val="828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p:cNvSpPr/>
            <p:nvPr userDrawn="1"/>
          </p:nvSpPr>
          <p:spPr>
            <a:xfrm>
              <a:off x="0" y="1371600"/>
              <a:ext cx="457200" cy="76200"/>
            </a:xfrm>
            <a:prstGeom prst="rect">
              <a:avLst/>
            </a:prstGeom>
            <a:solidFill>
              <a:srgbClr val="CAD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9" name="Picture 8" descr="logo_MOVeUS_v4_final.png"/>
          <p:cNvPicPr>
            <a:picLocks noChangeAspect="1"/>
          </p:cNvPicPr>
          <p:nvPr userDrawn="1"/>
        </p:nvPicPr>
        <p:blipFill>
          <a:blip r:embed="rId7"/>
          <a:stretch>
            <a:fillRect/>
          </a:stretch>
        </p:blipFill>
        <p:spPr>
          <a:xfrm>
            <a:off x="6553200" y="304800"/>
            <a:ext cx="2124979" cy="381000"/>
          </a:xfrm>
          <a:prstGeom prst="rect">
            <a:avLst/>
          </a:prstGeom>
          <a:effectLst>
            <a:outerShdw blurRad="50800" dist="38100" dir="5400000" algn="t"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Lst>
  <p:hf hdr="0" ftr="0" dt="0"/>
  <p:txStyles>
    <p:titleStyle>
      <a:lvl1pPr algn="l" defTabSz="914400" rtl="0" eaLnBrk="1" latinLnBrk="0" hangingPunct="1">
        <a:spcBef>
          <a:spcPct val="0"/>
        </a:spcBef>
        <a:buNone/>
        <a:tabLst>
          <a:tab pos="2600325" algn="l"/>
        </a:tabLst>
        <a:defRPr sz="3600" i="0" kern="1200">
          <a:solidFill>
            <a:srgbClr val="828E0E"/>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Wingdings" pitchFamily="2" charset="2"/>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www.emtmadrid.es/" TargetMode="External"/><Relationship Id="rId6" Type="http://schemas.openxmlformats.org/officeDocument/2006/relationships/hyperlink" Target="http://www.infobicimadrid.e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3.emf"/><Relationship Id="rId8"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4" Type="http://schemas.openxmlformats.org/officeDocument/2006/relationships/image" Target="../media/image50.png"/><Relationship Id="rId15" Type="http://schemas.openxmlformats.org/officeDocument/2006/relationships/image" Target="../media/image51.jpe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45.png"/><Relationship Id="rId9" Type="http://schemas.openxmlformats.org/officeDocument/2006/relationships/image" Target="../media/image46.jpeg"/><Relationship Id="rId10" Type="http://schemas.openxmlformats.org/officeDocument/2006/relationships/image" Target="../media/image4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3.jpeg"/></Relationships>
</file>

<file path=ppt/slides/_rels/slide26.xml.rels><?xml version="1.0" encoding="UTF-8" standalone="yes"?>
<Relationships xmlns="http://schemas.openxmlformats.org/package/2006/relationships"><Relationship Id="rId11" Type="http://schemas.openxmlformats.org/officeDocument/2006/relationships/image" Target="../media/image60.png"/><Relationship Id="rId12" Type="http://schemas.openxmlformats.org/officeDocument/2006/relationships/image" Target="../media/image61.png"/><Relationship Id="rId13" Type="http://schemas.openxmlformats.org/officeDocument/2006/relationships/image" Target="../media/image62.emf"/><Relationship Id="rId14" Type="http://schemas.openxmlformats.org/officeDocument/2006/relationships/image" Target="../media/image63.png"/><Relationship Id="rId15" Type="http://schemas.openxmlformats.org/officeDocument/2006/relationships/image" Target="../media/image64.jpeg"/><Relationship Id="rId16" Type="http://schemas.openxmlformats.org/officeDocument/2006/relationships/image" Target="../media/image65.emf"/><Relationship Id="rId1" Type="http://schemas.openxmlformats.org/officeDocument/2006/relationships/slideLayout" Target="../slideLayouts/slideLayout5.xml"/><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hyperlink" Target="mailto:Sergio.Fernandez@emtmadrid.es" TargetMode="External"/><Relationship Id="rId5" Type="http://schemas.openxmlformats.org/officeDocument/2006/relationships/hyperlink" Target="mailto:cbeltran@sice.com" TargetMode="External"/><Relationship Id="rId6" Type="http://schemas.openxmlformats.org/officeDocument/2006/relationships/image" Target="../media/image1.png"/><Relationship Id="rId7" Type="http://schemas.openxmlformats.org/officeDocument/2006/relationships/image" Target="../media/image56.png"/><Relationship Id="rId8" Type="http://schemas.openxmlformats.org/officeDocument/2006/relationships/image" Target="../media/image57.jpeg"/><Relationship Id="rId9" Type="http://schemas.openxmlformats.org/officeDocument/2006/relationships/image" Target="../media/image58.png"/><Relationship Id="rId10"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23.gif"/><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microsoft.com/office/2007/relationships/hdphoto" Target="../media/hdphoto1.wdp"/><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1418"/>
            <a:ext cx="9144000" cy="529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0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descr="logo_MOVeUS_v4_final.png"/>
          <p:cNvPicPr>
            <a:picLocks noChangeAspect="1"/>
          </p:cNvPicPr>
          <p:nvPr/>
        </p:nvPicPr>
        <p:blipFill>
          <a:blip r:embed="rId5"/>
          <a:stretch>
            <a:fillRect/>
          </a:stretch>
        </p:blipFill>
        <p:spPr>
          <a:xfrm>
            <a:off x="2973191" y="457200"/>
            <a:ext cx="3197618" cy="573319"/>
          </a:xfrm>
          <a:prstGeom prst="rect">
            <a:avLst/>
          </a:prstGeom>
          <a:effectLst>
            <a:outerShdw blurRad="50800" dist="38100" dir="5400000" algn="t" rotWithShape="0">
              <a:prstClr val="black">
                <a:alpha val="40000"/>
              </a:prstClr>
            </a:outerShdw>
          </a:effec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37618"/>
            <a:ext cx="9144000" cy="415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7" cstate="print"/>
          <a:srcRect/>
          <a:stretch>
            <a:fillRect/>
          </a:stretch>
        </p:blipFill>
        <p:spPr bwMode="auto">
          <a:xfrm>
            <a:off x="7533968" y="6096000"/>
            <a:ext cx="467032" cy="38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Picture 11"/>
          <p:cNvPicPr>
            <a:picLocks noChangeAspect="1" noChangeArrowheads="1"/>
          </p:cNvPicPr>
          <p:nvPr/>
        </p:nvPicPr>
        <p:blipFill>
          <a:blip r:embed="rId8" cstate="print"/>
          <a:srcRect/>
          <a:stretch>
            <a:fillRect/>
          </a:stretch>
        </p:blipFill>
        <p:spPr bwMode="auto">
          <a:xfrm>
            <a:off x="8077200" y="6096000"/>
            <a:ext cx="571528" cy="38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Rectángulo"/>
          <p:cNvSpPr/>
          <p:nvPr/>
        </p:nvSpPr>
        <p:spPr>
          <a:xfrm>
            <a:off x="0" y="1515699"/>
            <a:ext cx="91440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42"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30726"/>
            <a:ext cx="1243717" cy="701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9050" y="2812031"/>
            <a:ext cx="7525900" cy="1652356"/>
          </a:xfrm>
          <a:prstGeom prst="rect">
            <a:avLst/>
          </a:prstGeom>
        </p:spPr>
      </p:pic>
      <p:sp>
        <p:nvSpPr>
          <p:cNvPr id="49" name="TextBox 17"/>
          <p:cNvSpPr txBox="1"/>
          <p:nvPr/>
        </p:nvSpPr>
        <p:spPr>
          <a:xfrm>
            <a:off x="1981200" y="3048000"/>
            <a:ext cx="6172200" cy="1015663"/>
          </a:xfrm>
          <a:prstGeom prst="rect">
            <a:avLst/>
          </a:prstGeom>
          <a:noFill/>
        </p:spPr>
        <p:txBody>
          <a:bodyPr wrap="square" rtlCol="0">
            <a:spAutoFit/>
          </a:bodyPr>
          <a:lstStyle/>
          <a:p>
            <a:pPr algn="ctr"/>
            <a:r>
              <a:rPr lang="en-GB" sz="2000" i="1" dirty="0" smtClean="0">
                <a:solidFill>
                  <a:schemeClr val="bg1"/>
                </a:solidFill>
                <a:latin typeface="Verdana" pitchFamily="34" charset="0"/>
                <a:cs typeface="Verdana" pitchFamily="34" charset="0"/>
              </a:rPr>
              <a:t>ICT cloud-based platform</a:t>
            </a:r>
            <a:br>
              <a:rPr lang="en-GB" sz="2000" i="1" dirty="0" smtClean="0">
                <a:solidFill>
                  <a:schemeClr val="bg1"/>
                </a:solidFill>
                <a:latin typeface="Verdana" pitchFamily="34" charset="0"/>
                <a:cs typeface="Verdana" pitchFamily="34" charset="0"/>
              </a:rPr>
            </a:br>
            <a:r>
              <a:rPr lang="en-GB" sz="2000" i="1" dirty="0" smtClean="0">
                <a:solidFill>
                  <a:schemeClr val="bg1"/>
                </a:solidFill>
                <a:latin typeface="Verdana" pitchFamily="34" charset="0"/>
                <a:cs typeface="Verdana" pitchFamily="34" charset="0"/>
              </a:rPr>
              <a:t> and mobility services available,</a:t>
            </a:r>
          </a:p>
          <a:p>
            <a:pPr algn="ctr"/>
            <a:r>
              <a:rPr lang="en-GB" sz="2000" i="1" dirty="0" smtClean="0">
                <a:solidFill>
                  <a:schemeClr val="bg1"/>
                </a:solidFill>
                <a:latin typeface="Verdana" pitchFamily="34" charset="0"/>
                <a:cs typeface="Verdana" pitchFamily="34" charset="0"/>
              </a:rPr>
              <a:t> universal and safe for all users</a:t>
            </a:r>
            <a:endParaRPr lang="es-ES" sz="2000" dirty="0">
              <a:solidFill>
                <a:schemeClr val="bg1"/>
              </a:solidFill>
            </a:endParaRPr>
          </a:p>
        </p:txBody>
      </p:sp>
      <p:sp>
        <p:nvSpPr>
          <p:cNvPr id="50" name="Date Placeholder 3"/>
          <p:cNvSpPr txBox="1">
            <a:spLocks/>
          </p:cNvSpPr>
          <p:nvPr/>
        </p:nvSpPr>
        <p:spPr>
          <a:xfrm>
            <a:off x="955710" y="6152207"/>
            <a:ext cx="2019300" cy="365125"/>
          </a:xfrm>
          <a:prstGeom prst="rect">
            <a:avLst/>
          </a:prstGeom>
        </p:spPr>
        <p:txBody>
          <a:bodyPr vert="horz" lIns="91440" tIns="45720" rIns="91440" bIns="45720" rtlCol="0" anchor="ctr"/>
          <a:lstStyle>
            <a:lvl1pPr algn="l">
              <a:defRPr sz="1200">
                <a:solidFill>
                  <a:srgbClr val="0C426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chemeClr val="bg1">
                    <a:lumMod val="50000"/>
                  </a:schemeClr>
                </a:solidFill>
                <a:effectLst/>
                <a:uLnTx/>
                <a:uFillTx/>
                <a:latin typeface="+mn-lt"/>
                <a:ea typeface="+mn-ea"/>
                <a:cs typeface="+mn-cs"/>
              </a:rPr>
              <a:t>www.</a:t>
            </a:r>
            <a:r>
              <a:rPr kumimoji="0" lang="es-ES" sz="1400" b="0" i="0" u="none" strike="noStrike" kern="1200" cap="none" spc="0" normalizeH="0" baseline="0" noProof="0" dirty="0" smtClean="0">
                <a:ln>
                  <a:noFill/>
                </a:ln>
                <a:solidFill>
                  <a:srgbClr val="50008E"/>
                </a:solidFill>
                <a:effectLst/>
                <a:uLnTx/>
                <a:uFillTx/>
                <a:latin typeface="+mn-lt"/>
                <a:ea typeface="+mn-ea"/>
                <a:cs typeface="+mn-cs"/>
              </a:rPr>
              <a:t>moveus-project</a:t>
            </a:r>
            <a:r>
              <a:rPr kumimoji="0" lang="es-ES" sz="1400" b="0" i="0" u="none" strike="noStrike" kern="1200" cap="none" spc="0" normalizeH="0" baseline="0" noProof="0" dirty="0" smtClean="0">
                <a:ln>
                  <a:noFill/>
                </a:ln>
                <a:solidFill>
                  <a:schemeClr val="bg1">
                    <a:lumMod val="50000"/>
                  </a:schemeClr>
                </a:solidFill>
                <a:effectLst/>
                <a:uLnTx/>
                <a:uFillTx/>
                <a:latin typeface="+mn-lt"/>
                <a:ea typeface="+mn-ea"/>
                <a:cs typeface="+mn-cs"/>
              </a:rPr>
              <a:t>.eu</a:t>
            </a:r>
            <a:endParaRPr kumimoji="0" lang="en-US" sz="14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pic>
        <p:nvPicPr>
          <p:cNvPr id="1046"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526" y="6477000"/>
            <a:ext cx="728126" cy="45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700" y="1710643"/>
            <a:ext cx="2349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22"/>
          <p:cNvSpPr txBox="1"/>
          <p:nvPr/>
        </p:nvSpPr>
        <p:spPr>
          <a:xfrm>
            <a:off x="2975010" y="6055667"/>
            <a:ext cx="4187790" cy="461665"/>
          </a:xfrm>
          <a:prstGeom prst="rect">
            <a:avLst/>
          </a:prstGeom>
          <a:noFill/>
        </p:spPr>
        <p:txBody>
          <a:bodyPr wrap="square" rtlCol="0">
            <a:spAutoFit/>
          </a:bodyPr>
          <a:lstStyle/>
          <a:p>
            <a:pPr algn="ctr"/>
            <a:r>
              <a:rPr lang="en-US" sz="2400" dirty="0" smtClean="0">
                <a:solidFill>
                  <a:srgbClr val="828E0E"/>
                </a:solidFill>
              </a:rPr>
              <a:t>Workshop </a:t>
            </a:r>
            <a:r>
              <a:rPr lang="en-US" sz="2400" dirty="0" err="1" smtClean="0">
                <a:solidFill>
                  <a:srgbClr val="828E0E"/>
                </a:solidFill>
              </a:rPr>
              <a:t>Eficiencia</a:t>
            </a:r>
            <a:r>
              <a:rPr lang="en-US" sz="2400" dirty="0" smtClean="0">
                <a:solidFill>
                  <a:srgbClr val="828E0E"/>
                </a:solidFill>
              </a:rPr>
              <a:t> </a:t>
            </a:r>
            <a:r>
              <a:rPr lang="en-US" sz="2400" dirty="0" err="1" smtClean="0">
                <a:solidFill>
                  <a:srgbClr val="828E0E"/>
                </a:solidFill>
              </a:rPr>
              <a:t>Energética</a:t>
            </a:r>
            <a:endParaRPr lang="en-US" sz="2400" dirty="0">
              <a:solidFill>
                <a:srgbClr val="828E0E"/>
              </a:solidFill>
            </a:endParaRPr>
          </a:p>
        </p:txBody>
      </p:sp>
    </p:spTree>
    <p:extLst>
      <p:ext uri="{BB962C8B-B14F-4D97-AF65-F5344CB8AC3E}">
        <p14:creationId xmlns:p14="http://schemas.microsoft.com/office/powerpoint/2010/main" val="29320287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O" dirty="0" smtClean="0"/>
              <a:t>Paso 1- Definir los objetivos</a:t>
            </a:r>
            <a:endParaRPr lang="es-CO" dirty="0"/>
          </a:p>
        </p:txBody>
      </p:sp>
      <p:sp>
        <p:nvSpPr>
          <p:cNvPr id="4" name="Rectángulo 3"/>
          <p:cNvSpPr/>
          <p:nvPr/>
        </p:nvSpPr>
        <p:spPr>
          <a:xfrm>
            <a:off x="685800" y="2437960"/>
            <a:ext cx="7391400" cy="1982081"/>
          </a:xfrm>
          <a:prstGeom prst="rect">
            <a:avLst/>
          </a:prstGeom>
        </p:spPr>
        <p:txBody>
          <a:bodyPr wrap="square">
            <a:spAutoFit/>
          </a:bodyPr>
          <a:lstStyle/>
          <a:p>
            <a:pPr marL="342900" lvl="0" indent="-342900" algn="just">
              <a:lnSpc>
                <a:spcPct val="115000"/>
              </a:lnSpc>
              <a:spcBef>
                <a:spcPts val="600"/>
              </a:spcBef>
              <a:spcAft>
                <a:spcPts val="1000"/>
              </a:spcAft>
              <a:buFont typeface="+mj-lt"/>
              <a:buAutoNum type="arabicPeriod"/>
            </a:pP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Aumentar</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el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uso</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del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autobus</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público</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a:t>
            </a:r>
          </a:p>
          <a:p>
            <a:pPr marL="342900" lvl="0" indent="-342900" algn="just">
              <a:lnSpc>
                <a:spcPct val="115000"/>
              </a:lnSpc>
              <a:spcBef>
                <a:spcPts val="600"/>
              </a:spcBef>
              <a:spcAft>
                <a:spcPts val="1000"/>
              </a:spcAft>
              <a:buFont typeface="+mj-lt"/>
              <a:buAutoNum type="arabicPeriod"/>
            </a:pP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Aumentar</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el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uso</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de la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bici</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a:t>
            </a:r>
            <a:endParaRPr lang="es-ES" dirty="0">
              <a:solidFill>
                <a:srgbClr val="595959"/>
              </a:solidFill>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1000"/>
              </a:spcAft>
              <a:buFont typeface="+mj-lt"/>
              <a:buAutoNum type="arabicPeriod"/>
            </a:pP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Mejorar</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las</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facilidades</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para los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desplazamientos</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a pie.</a:t>
            </a:r>
          </a:p>
          <a:p>
            <a:pPr marL="342900" lvl="0" indent="-342900" algn="just">
              <a:lnSpc>
                <a:spcPct val="115000"/>
              </a:lnSpc>
              <a:spcBef>
                <a:spcPts val="600"/>
              </a:spcBef>
              <a:spcAft>
                <a:spcPts val="1000"/>
              </a:spcAft>
              <a:buFont typeface="+mj-lt"/>
              <a:buAutoNum type="arabicPeriod"/>
            </a:pP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Reducir</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el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uso</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del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coche</a:t>
            </a:r>
            <a:r>
              <a:rPr lang="en-GB" dirty="0"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 </a:t>
            </a:r>
            <a:r>
              <a:rPr lang="en-GB" dirty="0" err="1" smtClean="0">
                <a:solidFill>
                  <a:srgbClr val="595959"/>
                </a:solidFill>
                <a:latin typeface="Verdana" panose="020B0604030504040204" pitchFamily="34" charset="0"/>
                <a:ea typeface="Times New Roman" panose="02020603050405020304" pitchFamily="18" charset="0"/>
                <a:cs typeface="Times New Roman" panose="02020603050405020304" pitchFamily="18" charset="0"/>
              </a:rPr>
              <a:t>privado</a:t>
            </a:r>
            <a:endParaRPr lang="es-ES"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261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Paso1 </a:t>
            </a:r>
            <a:r>
              <a:rPr lang="es-CO" sz="1800" dirty="0" smtClean="0"/>
              <a:t>Definir los objetivos </a:t>
            </a:r>
            <a:endParaRPr lang="es-CO" sz="1800" dirty="0"/>
          </a:p>
        </p:txBody>
      </p:sp>
      <p:graphicFrame>
        <p:nvGraphicFramePr>
          <p:cNvPr id="6" name="Table 5"/>
          <p:cNvGraphicFramePr>
            <a:graphicFrameLocks noGrp="1"/>
          </p:cNvGraphicFramePr>
          <p:nvPr>
            <p:extLst>
              <p:ext uri="{D42A27DB-BD31-4B8C-83A1-F6EECF244321}">
                <p14:modId xmlns:p14="http://schemas.microsoft.com/office/powerpoint/2010/main" val="4104122750"/>
              </p:ext>
            </p:extLst>
          </p:nvPr>
        </p:nvGraphicFramePr>
        <p:xfrm>
          <a:off x="457200" y="1143000"/>
          <a:ext cx="8153400" cy="5124922"/>
        </p:xfrm>
        <a:graphic>
          <a:graphicData uri="http://schemas.openxmlformats.org/drawingml/2006/table">
            <a:tbl>
              <a:tblPr firstRow="1" bandRow="1">
                <a:tableStyleId>{7DF18680-E054-41AD-8BC1-D1AEF772440D}</a:tableStyleId>
              </a:tblPr>
              <a:tblGrid>
                <a:gridCol w="1526628"/>
                <a:gridCol w="1597572"/>
                <a:gridCol w="1752600"/>
                <a:gridCol w="1752600"/>
                <a:gridCol w="1524000"/>
              </a:tblGrid>
              <a:tr h="201930">
                <a:tc rowSpan="2">
                  <a:txBody>
                    <a:bodyPr/>
                    <a:lstStyle/>
                    <a:p>
                      <a:pPr algn="ctr">
                        <a:lnSpc>
                          <a:spcPct val="100000"/>
                        </a:lnSpc>
                        <a:spcBef>
                          <a:spcPts val="0"/>
                        </a:spcBef>
                        <a:spcAft>
                          <a:spcPts val="0"/>
                        </a:spcAft>
                      </a:pPr>
                      <a:endParaRPr lang="es-ES" sz="1600" b="1" noProof="0" dirty="0">
                        <a:solidFill>
                          <a:schemeClr val="tx1"/>
                        </a:solidFill>
                        <a:effectLst/>
                        <a:latin typeface="Verdana"/>
                        <a:ea typeface="Times New Roman"/>
                        <a:cs typeface="Times New Roman"/>
                      </a:endParaRPr>
                    </a:p>
                  </a:txBody>
                  <a:tcPr marL="68580" marR="68580" marT="0" marB="0" anchor="ctr">
                    <a:solidFill>
                      <a:srgbClr val="7FB32A"/>
                    </a:solidFill>
                  </a:tcPr>
                </a:tc>
                <a:tc gridSpan="4">
                  <a:txBody>
                    <a:bodyPr/>
                    <a:lstStyle/>
                    <a:p>
                      <a:pPr algn="ctr">
                        <a:lnSpc>
                          <a:spcPct val="100000"/>
                        </a:lnSpc>
                        <a:spcBef>
                          <a:spcPts val="0"/>
                        </a:spcBef>
                        <a:spcAft>
                          <a:spcPts val="0"/>
                        </a:spcAft>
                      </a:pPr>
                      <a:r>
                        <a:rPr lang="es-CO" sz="1250" b="1" noProof="0" dirty="0" smtClean="0">
                          <a:solidFill>
                            <a:srgbClr val="000000"/>
                          </a:solidFill>
                          <a:effectLst/>
                        </a:rPr>
                        <a:t>Objetivos</a:t>
                      </a:r>
                      <a:endParaRPr lang="es-CO" sz="1250" b="1" noProof="0" dirty="0">
                        <a:solidFill>
                          <a:srgbClr val="000000"/>
                        </a:solidFill>
                        <a:effectLst/>
                        <a:latin typeface="Verdana"/>
                        <a:ea typeface="Times New Roman"/>
                        <a:cs typeface="Times New Roman"/>
                      </a:endParaRPr>
                    </a:p>
                  </a:txBody>
                  <a:tcPr marL="68580" marR="68580" marT="0" marB="0">
                    <a:solidFill>
                      <a:srgbClr val="7FB32A"/>
                    </a:solidFill>
                  </a:tcPr>
                </a:tc>
                <a:tc hMerge="1">
                  <a:txBody>
                    <a:bodyPr/>
                    <a:lstStyle/>
                    <a:p>
                      <a:endParaRPr lang="en-US"/>
                    </a:p>
                  </a:txBody>
                  <a:tcPr/>
                </a:tc>
                <a:tc hMerge="1">
                  <a:txBody>
                    <a:bodyPr/>
                    <a:lstStyle/>
                    <a:p>
                      <a:endParaRPr lang="es-ES"/>
                    </a:p>
                  </a:txBody>
                  <a:tcPr/>
                </a:tc>
                <a:tc hMerge="1">
                  <a:txBody>
                    <a:bodyPr/>
                    <a:lstStyle/>
                    <a:p>
                      <a:endParaRPr lang="en-US"/>
                    </a:p>
                  </a:txBody>
                  <a:tcPr/>
                </a:tc>
              </a:tr>
              <a:tr h="179542">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mn-lt"/>
                          <a:ea typeface="+mn-ea"/>
                          <a:cs typeface="+mn-cs"/>
                        </a:rPr>
                        <a:t>1</a:t>
                      </a:r>
                      <a:endParaRPr lang="es-ES" sz="1050" b="1" kern="1200" dirty="0" smtClean="0">
                        <a:solidFill>
                          <a:schemeClr val="dk1"/>
                        </a:solidFill>
                        <a:effectLst/>
                        <a:latin typeface="+mn-lt"/>
                        <a:ea typeface="+mn-ea"/>
                        <a:cs typeface="+mn-cs"/>
                      </a:endParaRPr>
                    </a:p>
                  </a:txBody>
                  <a:tcPr marL="68580" marR="68580" marT="0" marB="0">
                    <a:solidFill>
                      <a:srgbClr val="7FB32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mn-lt"/>
                          <a:ea typeface="+mn-ea"/>
                          <a:cs typeface="+mn-cs"/>
                        </a:rPr>
                        <a:t>2</a:t>
                      </a:r>
                      <a:endParaRPr lang="en-US" sz="1050" b="1" kern="1200" dirty="0">
                        <a:solidFill>
                          <a:schemeClr val="dk1"/>
                        </a:solidFill>
                        <a:effectLst/>
                        <a:latin typeface="+mn-lt"/>
                        <a:ea typeface="+mn-ea"/>
                        <a:cs typeface="+mn-cs"/>
                      </a:endParaRPr>
                    </a:p>
                  </a:txBody>
                  <a:tcPr marL="68580" marR="68580" marT="0" marB="0">
                    <a:solidFill>
                      <a:srgbClr val="7FB32A"/>
                    </a:solidFill>
                  </a:tcPr>
                </a:tc>
                <a:tc>
                  <a:txBody>
                    <a:bodyPr/>
                    <a:lstStyle/>
                    <a:p>
                      <a:pPr algn="ctr">
                        <a:lnSpc>
                          <a:spcPct val="100000"/>
                        </a:lnSpc>
                        <a:spcBef>
                          <a:spcPts val="0"/>
                        </a:spcBef>
                        <a:spcAft>
                          <a:spcPts val="0"/>
                        </a:spcAft>
                      </a:pPr>
                      <a:r>
                        <a:rPr lang="en-US" sz="1050" b="1" kern="1200" dirty="0" smtClean="0">
                          <a:solidFill>
                            <a:schemeClr val="dk1"/>
                          </a:solidFill>
                          <a:effectLst/>
                          <a:latin typeface="+mn-lt"/>
                          <a:ea typeface="+mn-ea"/>
                          <a:cs typeface="+mn-cs"/>
                        </a:rPr>
                        <a:t>3</a:t>
                      </a:r>
                      <a:endParaRPr lang="en-US" sz="1050" b="1" kern="1200" dirty="0">
                        <a:solidFill>
                          <a:schemeClr val="dk1"/>
                        </a:solidFill>
                        <a:effectLst/>
                        <a:latin typeface="+mn-lt"/>
                        <a:ea typeface="+mn-ea"/>
                        <a:cs typeface="+mn-cs"/>
                      </a:endParaRPr>
                    </a:p>
                  </a:txBody>
                  <a:tcPr marL="68580" marR="68580" marT="0" marB="0">
                    <a:solidFill>
                      <a:srgbClr val="7FB32A"/>
                    </a:solidFill>
                  </a:tcPr>
                </a:tc>
                <a:tc>
                  <a:txBody>
                    <a:bodyPr/>
                    <a:lstStyle/>
                    <a:p>
                      <a:pPr algn="ctr">
                        <a:lnSpc>
                          <a:spcPct val="100000"/>
                        </a:lnSpc>
                        <a:spcBef>
                          <a:spcPts val="0"/>
                        </a:spcBef>
                        <a:spcAft>
                          <a:spcPts val="0"/>
                        </a:spcAft>
                      </a:pPr>
                      <a:r>
                        <a:rPr lang="en-GB" sz="1050" b="1" kern="1200" dirty="0" smtClean="0">
                          <a:solidFill>
                            <a:schemeClr val="dk1"/>
                          </a:solidFill>
                          <a:effectLst/>
                          <a:latin typeface="+mn-lt"/>
                          <a:ea typeface="+mn-ea"/>
                          <a:cs typeface="+mn-cs"/>
                        </a:rPr>
                        <a:t>4</a:t>
                      </a:r>
                      <a:endParaRPr lang="en-US" sz="1050" b="1" kern="1200" dirty="0">
                        <a:solidFill>
                          <a:schemeClr val="dk1"/>
                        </a:solidFill>
                        <a:effectLst/>
                        <a:latin typeface="+mn-lt"/>
                        <a:ea typeface="+mn-ea"/>
                        <a:cs typeface="+mn-cs"/>
                      </a:endParaRPr>
                    </a:p>
                  </a:txBody>
                  <a:tcPr marL="68580" marR="68580" marT="0" marB="0">
                    <a:solidFill>
                      <a:srgbClr val="7FB32A"/>
                    </a:solidFill>
                  </a:tcPr>
                </a:tc>
              </a:tr>
              <a:tr h="426720">
                <a:tc>
                  <a:txBody>
                    <a:bodyPr/>
                    <a:lstStyle/>
                    <a:p>
                      <a:pPr algn="ctr">
                        <a:lnSpc>
                          <a:spcPct val="100000"/>
                        </a:lnSpc>
                        <a:spcBef>
                          <a:spcPts val="0"/>
                        </a:spcBef>
                        <a:spcAft>
                          <a:spcPts val="0"/>
                        </a:spcAft>
                      </a:pPr>
                      <a:r>
                        <a:rPr lang="es-CO" sz="1200" b="0" noProof="0" dirty="0" smtClean="0">
                          <a:effectLst/>
                        </a:rPr>
                        <a:t>¿</a:t>
                      </a:r>
                      <a:r>
                        <a:rPr lang="es-CO" sz="1200" b="1" noProof="0" dirty="0" smtClean="0">
                          <a:effectLst/>
                        </a:rPr>
                        <a:t>Quién </a:t>
                      </a:r>
                      <a:r>
                        <a:rPr lang="es-CO" sz="1200" b="0" noProof="0" dirty="0" smtClean="0">
                          <a:effectLst/>
                        </a:rPr>
                        <a:t>está involucrado?</a:t>
                      </a:r>
                      <a:endParaRPr lang="es-CO" sz="1200" b="0" noProof="0" dirty="0">
                        <a:solidFill>
                          <a:srgbClr val="595959"/>
                        </a:solidFill>
                        <a:effectLst/>
                        <a:latin typeface="Verdana"/>
                        <a:ea typeface="Times New Roman"/>
                        <a:cs typeface="Times New Roman"/>
                      </a:endParaRPr>
                    </a:p>
                  </a:txBody>
                  <a:tcPr marL="68580" marR="68580" marT="0" marB="0" anchor="ctr">
                    <a:solidFill>
                      <a:srgbClr val="7FB32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err="1" smtClean="0">
                          <a:solidFill>
                            <a:schemeClr val="dk1"/>
                          </a:solidFill>
                          <a:effectLst/>
                          <a:latin typeface="+mn-lt"/>
                          <a:ea typeface="+mn-ea"/>
                          <a:cs typeface="+mn-cs"/>
                        </a:rPr>
                        <a:t>Ayuntamiento</a:t>
                      </a:r>
                      <a:r>
                        <a:rPr lang="en-US" sz="1050" kern="1200" dirty="0" smtClean="0">
                          <a:solidFill>
                            <a:schemeClr val="dk1"/>
                          </a:solidFill>
                          <a:effectLst/>
                          <a:latin typeface="+mn-lt"/>
                          <a:ea typeface="+mn-ea"/>
                          <a:cs typeface="+mn-cs"/>
                        </a:rPr>
                        <a:t> de Madrid</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effectLst/>
                        </a:rPr>
                        <a:t>EMT</a:t>
                      </a:r>
                      <a:endParaRPr lang="en-US" sz="1050" kern="1200" dirty="0" smtClean="0">
                        <a:solidFill>
                          <a:schemeClr val="dk1"/>
                        </a:solidFill>
                        <a:effectLst/>
                        <a:latin typeface="+mn-lt"/>
                        <a:ea typeface="+mn-ea"/>
                        <a:cs typeface="+mn-cs"/>
                      </a:endParaRPr>
                    </a:p>
                  </a:txBody>
                  <a:tcPr marL="68580" marR="68580" marT="0" marB="0">
                    <a:solidFill>
                      <a:srgbClr val="D4FF86"/>
                    </a:solidFill>
                  </a:tcPr>
                </a:tc>
                <a:tc>
                  <a:txBody>
                    <a:bodyPr/>
                    <a:lstStyle/>
                    <a:p>
                      <a:pPr marL="0" algn="l" defTabSz="914400" rtl="0" eaLnBrk="1" latinLnBrk="0" hangingPunct="1">
                        <a:lnSpc>
                          <a:spcPct val="100000"/>
                        </a:lnSpc>
                        <a:spcBef>
                          <a:spcPts val="0"/>
                        </a:spcBef>
                        <a:spcAft>
                          <a:spcPts val="0"/>
                        </a:spcAft>
                      </a:pPr>
                      <a:r>
                        <a:rPr lang="en-US" sz="1050" kern="1200" dirty="0" err="1" smtClean="0">
                          <a:solidFill>
                            <a:schemeClr val="dk1"/>
                          </a:solidFill>
                          <a:effectLst/>
                          <a:latin typeface="+mn-lt"/>
                          <a:ea typeface="+mn-ea"/>
                          <a:cs typeface="+mn-cs"/>
                        </a:rPr>
                        <a:t>Ayuntamiento</a:t>
                      </a:r>
                      <a:r>
                        <a:rPr lang="en-US" sz="1050" kern="1200" dirty="0" smtClean="0">
                          <a:solidFill>
                            <a:schemeClr val="dk1"/>
                          </a:solidFill>
                          <a:effectLst/>
                          <a:latin typeface="+mn-lt"/>
                          <a:ea typeface="+mn-ea"/>
                          <a:cs typeface="+mn-cs"/>
                        </a:rPr>
                        <a:t> de Madrid</a:t>
                      </a:r>
                      <a:endParaRPr lang="en-US" sz="1050" kern="1200" dirty="0">
                        <a:solidFill>
                          <a:schemeClr val="dk1"/>
                        </a:solidFill>
                        <a:effectLst/>
                        <a:latin typeface="+mn-lt"/>
                        <a:ea typeface="+mn-ea"/>
                        <a:cs typeface="+mn-cs"/>
                      </a:endParaRPr>
                    </a:p>
                  </a:txBody>
                  <a:tcPr marL="68580" marR="68580" marT="0" marB="0">
                    <a:solidFill>
                      <a:srgbClr val="D4FF86"/>
                    </a:solidFill>
                  </a:tcPr>
                </a:tc>
                <a:tc>
                  <a:txBody>
                    <a:bodyPr/>
                    <a:lstStyle/>
                    <a:p>
                      <a:pPr algn="l">
                        <a:lnSpc>
                          <a:spcPct val="100000"/>
                        </a:lnSpc>
                        <a:spcBef>
                          <a:spcPts val="0"/>
                        </a:spcBef>
                        <a:spcAft>
                          <a:spcPts val="0"/>
                        </a:spcAft>
                      </a:pPr>
                      <a:r>
                        <a:rPr lang="en-GB" sz="1050" dirty="0" smtClean="0">
                          <a:effectLst/>
                        </a:rPr>
                        <a:t>EMT </a:t>
                      </a:r>
                    </a:p>
                    <a:p>
                      <a:pPr algn="l">
                        <a:lnSpc>
                          <a:spcPct val="100000"/>
                        </a:lnSpc>
                        <a:spcBef>
                          <a:spcPts val="0"/>
                        </a:spcBef>
                        <a:spcAft>
                          <a:spcPts val="0"/>
                        </a:spcAft>
                      </a:pPr>
                      <a:r>
                        <a:rPr lang="en-GB" sz="1050" dirty="0" err="1" smtClean="0">
                          <a:effectLst/>
                        </a:rPr>
                        <a:t>Ayuntamiento</a:t>
                      </a:r>
                      <a:r>
                        <a:rPr lang="en-GB" sz="1050" baseline="0" dirty="0" smtClean="0">
                          <a:effectLst/>
                        </a:rPr>
                        <a:t> de Madrid</a:t>
                      </a:r>
                      <a:endParaRPr lang="en-US" sz="1050" dirty="0">
                        <a:solidFill>
                          <a:srgbClr val="595959"/>
                        </a:solidFill>
                        <a:effectLst/>
                        <a:latin typeface="Verdana"/>
                        <a:ea typeface="Times New Roman"/>
                        <a:cs typeface="Times New Roman"/>
                      </a:endParaRPr>
                    </a:p>
                  </a:txBody>
                  <a:tcPr marL="68580" marR="68580" marT="0" marB="0">
                    <a:solidFill>
                      <a:srgbClr val="D4FF86"/>
                    </a:solidFill>
                  </a:tcPr>
                </a:tc>
                <a:tc>
                  <a:txBody>
                    <a:bodyPr/>
                    <a:lstStyle/>
                    <a:p>
                      <a:pPr marL="0" algn="l" defTabSz="914400" rtl="0" eaLnBrk="1" latinLnBrk="0" hangingPunct="1">
                        <a:lnSpc>
                          <a:spcPct val="100000"/>
                        </a:lnSpc>
                        <a:spcBef>
                          <a:spcPts val="0"/>
                        </a:spcBef>
                        <a:spcAft>
                          <a:spcPts val="0"/>
                        </a:spcAft>
                      </a:pPr>
                      <a:r>
                        <a:rPr lang="en-US" sz="1050" kern="1200" dirty="0" err="1" smtClean="0">
                          <a:solidFill>
                            <a:schemeClr val="dk1"/>
                          </a:solidFill>
                          <a:effectLst/>
                          <a:latin typeface="+mn-lt"/>
                          <a:ea typeface="+mn-ea"/>
                          <a:cs typeface="+mn-cs"/>
                        </a:rPr>
                        <a:t>Ayuntamiento</a:t>
                      </a:r>
                      <a:r>
                        <a:rPr lang="en-US" sz="1050" kern="1200" dirty="0" smtClean="0">
                          <a:solidFill>
                            <a:schemeClr val="dk1"/>
                          </a:solidFill>
                          <a:effectLst/>
                          <a:latin typeface="+mn-lt"/>
                          <a:ea typeface="+mn-ea"/>
                          <a:cs typeface="+mn-cs"/>
                        </a:rPr>
                        <a:t> de Madrid</a:t>
                      </a:r>
                      <a:endParaRPr lang="en-US" sz="1050" kern="1200" dirty="0">
                        <a:solidFill>
                          <a:schemeClr val="dk1"/>
                        </a:solidFill>
                        <a:effectLst/>
                        <a:latin typeface="+mn-lt"/>
                        <a:ea typeface="+mn-ea"/>
                        <a:cs typeface="+mn-cs"/>
                      </a:endParaRPr>
                    </a:p>
                  </a:txBody>
                  <a:tcPr marL="68580" marR="68580" marT="0" marB="0">
                    <a:solidFill>
                      <a:srgbClr val="D4FF86"/>
                    </a:solidFill>
                  </a:tcPr>
                </a:tc>
              </a:tr>
              <a:tr h="647228">
                <a:tc>
                  <a:txBody>
                    <a:bodyPr/>
                    <a:lstStyle/>
                    <a:p>
                      <a:pPr algn="ctr">
                        <a:lnSpc>
                          <a:spcPct val="100000"/>
                        </a:lnSpc>
                        <a:spcBef>
                          <a:spcPts val="0"/>
                        </a:spcBef>
                        <a:spcAft>
                          <a:spcPts val="0"/>
                        </a:spcAft>
                      </a:pPr>
                      <a:r>
                        <a:rPr lang="es-CO" sz="1200" b="0" noProof="0" dirty="0" smtClean="0">
                          <a:effectLst/>
                        </a:rPr>
                        <a:t>¿</a:t>
                      </a:r>
                      <a:r>
                        <a:rPr lang="es-CO" sz="1200" b="1" noProof="0" dirty="0" smtClean="0">
                          <a:effectLst/>
                        </a:rPr>
                        <a:t>Qué </a:t>
                      </a:r>
                      <a:r>
                        <a:rPr lang="es-CO" sz="1200" b="0" noProof="0" dirty="0" smtClean="0">
                          <a:effectLst/>
                        </a:rPr>
                        <a:t>quiere lograr</a:t>
                      </a:r>
                      <a:r>
                        <a:rPr lang="es-CO" sz="1200" b="0" baseline="0" noProof="0" dirty="0" smtClean="0">
                          <a:effectLst/>
                        </a:rPr>
                        <a:t> la ciudad?</a:t>
                      </a:r>
                      <a:endParaRPr lang="es-CO" sz="1200" b="0" noProof="0" dirty="0">
                        <a:solidFill>
                          <a:srgbClr val="595959"/>
                        </a:solidFill>
                        <a:effectLst/>
                        <a:latin typeface="Verdana"/>
                        <a:ea typeface="Times New Roman"/>
                        <a:cs typeface="Times New Roman"/>
                      </a:endParaRPr>
                    </a:p>
                  </a:txBody>
                  <a:tcPr marL="68580" marR="68580" marT="0" marB="0" anchor="ctr">
                    <a:solidFill>
                      <a:srgbClr val="7FB32A"/>
                    </a:solidFill>
                  </a:tcPr>
                </a:tc>
                <a:tc>
                  <a:txBody>
                    <a:bodyPr/>
                    <a:lstStyle/>
                    <a:p>
                      <a:pPr algn="l">
                        <a:lnSpc>
                          <a:spcPct val="100000"/>
                        </a:lnSpc>
                        <a:spcBef>
                          <a:spcPts val="0"/>
                        </a:spcBef>
                        <a:spcAft>
                          <a:spcPts val="0"/>
                        </a:spcAft>
                      </a:pPr>
                      <a:r>
                        <a:rPr lang="en-GB" sz="1050" kern="1200" dirty="0" err="1" smtClean="0">
                          <a:solidFill>
                            <a:schemeClr val="dk1"/>
                          </a:solidFill>
                          <a:effectLst/>
                          <a:latin typeface="+mn-lt"/>
                          <a:ea typeface="+mn-ea"/>
                          <a:cs typeface="+mn-cs"/>
                        </a:rPr>
                        <a:t>Incrementar</a:t>
                      </a:r>
                      <a:r>
                        <a:rPr lang="en-GB" sz="1050" kern="1200" baseline="0" dirty="0" smtClean="0">
                          <a:solidFill>
                            <a:schemeClr val="dk1"/>
                          </a:solidFill>
                          <a:effectLst/>
                          <a:latin typeface="+mn-lt"/>
                          <a:ea typeface="+mn-ea"/>
                          <a:cs typeface="+mn-cs"/>
                        </a:rPr>
                        <a:t> el </a:t>
                      </a:r>
                      <a:r>
                        <a:rPr lang="en-GB" sz="1050" kern="1200" baseline="0" dirty="0" err="1" smtClean="0">
                          <a:solidFill>
                            <a:schemeClr val="dk1"/>
                          </a:solidFill>
                          <a:effectLst/>
                          <a:latin typeface="+mn-lt"/>
                          <a:ea typeface="+mn-ea"/>
                          <a:cs typeface="+mn-cs"/>
                        </a:rPr>
                        <a:t>uso</a:t>
                      </a:r>
                      <a:r>
                        <a:rPr lang="en-GB" sz="1050" kern="1200" baseline="0" dirty="0" smtClean="0">
                          <a:solidFill>
                            <a:schemeClr val="dk1"/>
                          </a:solidFill>
                          <a:effectLst/>
                          <a:latin typeface="+mn-lt"/>
                          <a:ea typeface="+mn-ea"/>
                          <a:cs typeface="+mn-cs"/>
                        </a:rPr>
                        <a:t> de </a:t>
                      </a:r>
                      <a:r>
                        <a:rPr lang="en-GB" sz="1050" kern="1200" baseline="0" dirty="0" err="1" smtClean="0">
                          <a:solidFill>
                            <a:schemeClr val="dk1"/>
                          </a:solidFill>
                          <a:effectLst/>
                          <a:latin typeface="+mn-lt"/>
                          <a:ea typeface="+mn-ea"/>
                          <a:cs typeface="+mn-cs"/>
                        </a:rPr>
                        <a:t>medios</a:t>
                      </a:r>
                      <a:r>
                        <a:rPr lang="en-GB" sz="1050" kern="1200" baseline="0" dirty="0" smtClean="0">
                          <a:solidFill>
                            <a:schemeClr val="dk1"/>
                          </a:solidFill>
                          <a:effectLst/>
                          <a:latin typeface="+mn-lt"/>
                          <a:ea typeface="+mn-ea"/>
                          <a:cs typeface="+mn-cs"/>
                        </a:rPr>
                        <a:t> de </a:t>
                      </a:r>
                      <a:r>
                        <a:rPr lang="en-GB" sz="1050" kern="1200" baseline="0" dirty="0" err="1" smtClean="0">
                          <a:solidFill>
                            <a:schemeClr val="dk1"/>
                          </a:solidFill>
                          <a:effectLst/>
                          <a:latin typeface="+mn-lt"/>
                          <a:ea typeface="+mn-ea"/>
                          <a:cs typeface="+mn-cs"/>
                        </a:rPr>
                        <a:t>transporte</a:t>
                      </a:r>
                      <a:r>
                        <a:rPr lang="en-GB" sz="1050" kern="1200" baseline="0" dirty="0" smtClean="0">
                          <a:solidFill>
                            <a:schemeClr val="dk1"/>
                          </a:solidFill>
                          <a:effectLst/>
                          <a:latin typeface="+mn-lt"/>
                          <a:ea typeface="+mn-ea"/>
                          <a:cs typeface="+mn-cs"/>
                        </a:rPr>
                        <a:t> </a:t>
                      </a:r>
                      <a:r>
                        <a:rPr lang="en-GB" sz="1050" kern="1200" baseline="0" dirty="0" err="1" smtClean="0">
                          <a:solidFill>
                            <a:schemeClr val="dk1"/>
                          </a:solidFill>
                          <a:effectLst/>
                          <a:latin typeface="+mn-lt"/>
                          <a:ea typeface="+mn-ea"/>
                          <a:cs typeface="+mn-cs"/>
                        </a:rPr>
                        <a:t>alternativos</a:t>
                      </a:r>
                      <a:endParaRPr lang="en-US" sz="1050" kern="1200" dirty="0">
                        <a:solidFill>
                          <a:schemeClr val="dk1"/>
                        </a:solidFill>
                        <a:effectLst/>
                        <a:latin typeface="+mn-lt"/>
                        <a:ea typeface="+mn-ea"/>
                        <a:cs typeface="+mn-cs"/>
                      </a:endParaRPr>
                    </a:p>
                  </a:txBody>
                  <a:tcPr marL="68580" marR="68580" marT="0" marB="0">
                    <a:solidFill>
                      <a:srgbClr val="EFEF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kern="1200" dirty="0" err="1" smtClean="0">
                          <a:solidFill>
                            <a:schemeClr val="dk1"/>
                          </a:solidFill>
                          <a:effectLst/>
                          <a:latin typeface="+mn-lt"/>
                          <a:ea typeface="+mn-ea"/>
                          <a:cs typeface="+mn-cs"/>
                        </a:rPr>
                        <a:t>Reducir</a:t>
                      </a:r>
                      <a:r>
                        <a:rPr lang="en-GB" sz="1050" kern="1200" dirty="0" smtClean="0">
                          <a:solidFill>
                            <a:schemeClr val="dk1"/>
                          </a:solidFill>
                          <a:effectLst/>
                          <a:latin typeface="+mn-lt"/>
                          <a:ea typeface="+mn-ea"/>
                          <a:cs typeface="+mn-cs"/>
                        </a:rPr>
                        <a:t> el </a:t>
                      </a:r>
                      <a:r>
                        <a:rPr lang="en-GB" sz="1050" kern="1200" dirty="0" err="1" smtClean="0">
                          <a:solidFill>
                            <a:schemeClr val="dk1"/>
                          </a:solidFill>
                          <a:effectLst/>
                          <a:latin typeface="+mn-lt"/>
                          <a:ea typeface="+mn-ea"/>
                          <a:cs typeface="+mn-cs"/>
                        </a:rPr>
                        <a:t>uso</a:t>
                      </a:r>
                      <a:r>
                        <a:rPr lang="en-GB" sz="1050" kern="1200" dirty="0" smtClean="0">
                          <a:solidFill>
                            <a:schemeClr val="dk1"/>
                          </a:solidFill>
                          <a:effectLst/>
                          <a:latin typeface="+mn-lt"/>
                          <a:ea typeface="+mn-ea"/>
                          <a:cs typeface="+mn-cs"/>
                        </a:rPr>
                        <a:t> el </a:t>
                      </a:r>
                      <a:r>
                        <a:rPr lang="en-GB" sz="1050" kern="1200" dirty="0" err="1" smtClean="0">
                          <a:solidFill>
                            <a:schemeClr val="dk1"/>
                          </a:solidFill>
                          <a:effectLst/>
                          <a:latin typeface="+mn-lt"/>
                          <a:ea typeface="+mn-ea"/>
                          <a:cs typeface="+mn-cs"/>
                        </a:rPr>
                        <a:t>vehículo</a:t>
                      </a:r>
                      <a:r>
                        <a:rPr lang="en-GB" sz="1050" kern="1200" dirty="0" smtClean="0">
                          <a:solidFill>
                            <a:schemeClr val="dk1"/>
                          </a:solidFill>
                          <a:effectLst/>
                          <a:latin typeface="+mn-lt"/>
                          <a:ea typeface="+mn-ea"/>
                          <a:cs typeface="+mn-cs"/>
                        </a:rPr>
                        <a:t> </a:t>
                      </a:r>
                      <a:r>
                        <a:rPr lang="en-GB" sz="1050" kern="1200" dirty="0" err="1" smtClean="0">
                          <a:solidFill>
                            <a:schemeClr val="dk1"/>
                          </a:solidFill>
                          <a:effectLst/>
                          <a:latin typeface="+mn-lt"/>
                          <a:ea typeface="+mn-ea"/>
                          <a:cs typeface="+mn-cs"/>
                        </a:rPr>
                        <a:t>privado</a:t>
                      </a:r>
                      <a:r>
                        <a:rPr lang="en-GB" sz="1050" kern="1200" dirty="0" smtClean="0">
                          <a:solidFill>
                            <a:schemeClr val="dk1"/>
                          </a:solidFill>
                          <a:effectLst/>
                          <a:latin typeface="+mn-lt"/>
                          <a:ea typeface="+mn-ea"/>
                          <a:cs typeface="+mn-cs"/>
                        </a:rPr>
                        <a:t>.</a:t>
                      </a:r>
                    </a:p>
                  </a:txBody>
                  <a:tcPr marL="68580" marR="68580" marT="0" marB="0">
                    <a:solidFill>
                      <a:srgbClr val="EFEFEF"/>
                    </a:solidFill>
                  </a:tcPr>
                </a:tc>
                <a:tc>
                  <a:txBody>
                    <a:bodyPr/>
                    <a:lstStyle/>
                    <a:p>
                      <a:pPr algn="l">
                        <a:lnSpc>
                          <a:spcPct val="100000"/>
                        </a:lnSpc>
                        <a:spcBef>
                          <a:spcPts val="0"/>
                        </a:spcBef>
                        <a:spcAft>
                          <a:spcPts val="0"/>
                        </a:spcAft>
                      </a:pPr>
                      <a:r>
                        <a:rPr lang="en-GB" sz="1050" kern="1200" dirty="0" err="1" smtClean="0">
                          <a:solidFill>
                            <a:schemeClr val="dk1"/>
                          </a:solidFill>
                          <a:effectLst/>
                          <a:latin typeface="+mn-lt"/>
                          <a:ea typeface="+mn-ea"/>
                          <a:cs typeface="+mn-cs"/>
                        </a:rPr>
                        <a:t>Reducir</a:t>
                      </a:r>
                      <a:r>
                        <a:rPr lang="en-GB" sz="1050" kern="1200" dirty="0" smtClean="0">
                          <a:solidFill>
                            <a:schemeClr val="dk1"/>
                          </a:solidFill>
                          <a:effectLst/>
                          <a:latin typeface="+mn-lt"/>
                          <a:ea typeface="+mn-ea"/>
                          <a:cs typeface="+mn-cs"/>
                        </a:rPr>
                        <a:t> el </a:t>
                      </a:r>
                      <a:r>
                        <a:rPr lang="en-GB" sz="1050" kern="1200" dirty="0" err="1" smtClean="0">
                          <a:solidFill>
                            <a:schemeClr val="dk1"/>
                          </a:solidFill>
                          <a:effectLst/>
                          <a:latin typeface="+mn-lt"/>
                          <a:ea typeface="+mn-ea"/>
                          <a:cs typeface="+mn-cs"/>
                        </a:rPr>
                        <a:t>uso</a:t>
                      </a:r>
                      <a:r>
                        <a:rPr lang="en-GB" sz="1050" kern="1200" dirty="0" smtClean="0">
                          <a:solidFill>
                            <a:schemeClr val="dk1"/>
                          </a:solidFill>
                          <a:effectLst/>
                          <a:latin typeface="+mn-lt"/>
                          <a:ea typeface="+mn-ea"/>
                          <a:cs typeface="+mn-cs"/>
                        </a:rPr>
                        <a:t> del </a:t>
                      </a:r>
                      <a:r>
                        <a:rPr lang="en-GB" sz="1050" kern="1200" dirty="0" err="1" smtClean="0">
                          <a:solidFill>
                            <a:schemeClr val="dk1"/>
                          </a:solidFill>
                          <a:effectLst/>
                          <a:latin typeface="+mn-lt"/>
                          <a:ea typeface="+mn-ea"/>
                          <a:cs typeface="+mn-cs"/>
                        </a:rPr>
                        <a:t>vehículo</a:t>
                      </a:r>
                      <a:r>
                        <a:rPr lang="en-GB" sz="1050" kern="1200" dirty="0" smtClean="0">
                          <a:solidFill>
                            <a:schemeClr val="dk1"/>
                          </a:solidFill>
                          <a:effectLst/>
                          <a:latin typeface="+mn-lt"/>
                          <a:ea typeface="+mn-ea"/>
                          <a:cs typeface="+mn-cs"/>
                        </a:rPr>
                        <a:t> </a:t>
                      </a:r>
                      <a:r>
                        <a:rPr lang="en-GB" sz="1050" kern="1200" dirty="0" err="1" smtClean="0">
                          <a:solidFill>
                            <a:schemeClr val="dk1"/>
                          </a:solidFill>
                          <a:effectLst/>
                          <a:latin typeface="+mn-lt"/>
                          <a:ea typeface="+mn-ea"/>
                          <a:cs typeface="+mn-cs"/>
                        </a:rPr>
                        <a:t>privado</a:t>
                      </a:r>
                      <a:r>
                        <a:rPr lang="en-GB" sz="1050" kern="1200" dirty="0" smtClean="0">
                          <a:solidFill>
                            <a:schemeClr val="dk1"/>
                          </a:solidFill>
                          <a:effectLst/>
                          <a:latin typeface="+mn-lt"/>
                          <a:ea typeface="+mn-ea"/>
                          <a:cs typeface="+mn-cs"/>
                        </a:rPr>
                        <a:t>.</a:t>
                      </a:r>
                    </a:p>
                    <a:p>
                      <a:pPr algn="l">
                        <a:lnSpc>
                          <a:spcPct val="100000"/>
                        </a:lnSpc>
                        <a:spcBef>
                          <a:spcPts val="0"/>
                        </a:spcBef>
                        <a:spcAft>
                          <a:spcPts val="0"/>
                        </a:spcAft>
                      </a:pPr>
                      <a:r>
                        <a:rPr lang="en-GB" sz="1050" kern="1200" dirty="0" err="1" smtClean="0">
                          <a:solidFill>
                            <a:schemeClr val="dk1"/>
                          </a:solidFill>
                          <a:effectLst/>
                          <a:latin typeface="+mn-lt"/>
                          <a:ea typeface="+mn-ea"/>
                          <a:cs typeface="+mn-cs"/>
                        </a:rPr>
                        <a:t>Promover</a:t>
                      </a:r>
                      <a:r>
                        <a:rPr lang="en-GB" sz="1050" kern="1200" dirty="0" smtClean="0">
                          <a:solidFill>
                            <a:schemeClr val="dk1"/>
                          </a:solidFill>
                          <a:effectLst/>
                          <a:latin typeface="+mn-lt"/>
                          <a:ea typeface="+mn-ea"/>
                          <a:cs typeface="+mn-cs"/>
                        </a:rPr>
                        <a:t> el </a:t>
                      </a:r>
                      <a:r>
                        <a:rPr lang="en-GB" sz="1050" kern="1200" dirty="0" err="1" smtClean="0">
                          <a:solidFill>
                            <a:schemeClr val="dk1"/>
                          </a:solidFill>
                          <a:effectLst/>
                          <a:latin typeface="+mn-lt"/>
                          <a:ea typeface="+mn-ea"/>
                          <a:cs typeface="+mn-cs"/>
                        </a:rPr>
                        <a:t>uso</a:t>
                      </a:r>
                      <a:r>
                        <a:rPr lang="en-GB" sz="1050" kern="1200" dirty="0" smtClean="0">
                          <a:solidFill>
                            <a:schemeClr val="dk1"/>
                          </a:solidFill>
                          <a:effectLst/>
                          <a:latin typeface="+mn-lt"/>
                          <a:ea typeface="+mn-ea"/>
                          <a:cs typeface="+mn-cs"/>
                        </a:rPr>
                        <a:t> del </a:t>
                      </a:r>
                      <a:r>
                        <a:rPr lang="en-GB" sz="1050" kern="1200" dirty="0" err="1" smtClean="0">
                          <a:solidFill>
                            <a:schemeClr val="dk1"/>
                          </a:solidFill>
                          <a:effectLst/>
                          <a:latin typeface="+mn-lt"/>
                          <a:ea typeface="+mn-ea"/>
                          <a:cs typeface="+mn-cs"/>
                        </a:rPr>
                        <a:t>autobus</a:t>
                      </a:r>
                      <a:r>
                        <a:rPr lang="en-GB" sz="1050" kern="1200" dirty="0" smtClean="0">
                          <a:solidFill>
                            <a:schemeClr val="dk1"/>
                          </a:solidFill>
                          <a:effectLst/>
                          <a:latin typeface="+mn-lt"/>
                          <a:ea typeface="+mn-ea"/>
                          <a:cs typeface="+mn-cs"/>
                        </a:rPr>
                        <a:t> </a:t>
                      </a:r>
                      <a:r>
                        <a:rPr lang="en-GB" sz="1050" kern="1200" dirty="0" err="1" smtClean="0">
                          <a:solidFill>
                            <a:schemeClr val="dk1"/>
                          </a:solidFill>
                          <a:effectLst/>
                          <a:latin typeface="+mn-lt"/>
                          <a:ea typeface="+mn-ea"/>
                          <a:cs typeface="+mn-cs"/>
                        </a:rPr>
                        <a:t>público</a:t>
                      </a:r>
                      <a:endParaRPr lang="en-US" sz="1050" kern="1200" dirty="0">
                        <a:solidFill>
                          <a:schemeClr val="dk1"/>
                        </a:solidFill>
                        <a:effectLst/>
                        <a:latin typeface="+mn-lt"/>
                        <a:ea typeface="+mn-ea"/>
                        <a:cs typeface="+mn-cs"/>
                      </a:endParaRPr>
                    </a:p>
                  </a:txBody>
                  <a:tcPr marL="68580" marR="68580" marT="0" marB="0">
                    <a:solidFill>
                      <a:srgbClr val="EFEF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kern="1200" dirty="0" err="1" smtClean="0">
                          <a:solidFill>
                            <a:schemeClr val="dk1"/>
                          </a:solidFill>
                          <a:effectLst/>
                          <a:latin typeface="+mn-lt"/>
                          <a:ea typeface="+mn-ea"/>
                          <a:cs typeface="+mn-cs"/>
                        </a:rPr>
                        <a:t>Reducir</a:t>
                      </a:r>
                      <a:r>
                        <a:rPr lang="en-GB" sz="1050" kern="1200" dirty="0" smtClean="0">
                          <a:solidFill>
                            <a:schemeClr val="dk1"/>
                          </a:solidFill>
                          <a:effectLst/>
                          <a:latin typeface="+mn-lt"/>
                          <a:ea typeface="+mn-ea"/>
                          <a:cs typeface="+mn-cs"/>
                        </a:rPr>
                        <a:t> el </a:t>
                      </a:r>
                      <a:r>
                        <a:rPr lang="en-GB" sz="1050" kern="1200" dirty="0" err="1" smtClean="0">
                          <a:solidFill>
                            <a:schemeClr val="dk1"/>
                          </a:solidFill>
                          <a:effectLst/>
                          <a:latin typeface="+mn-lt"/>
                          <a:ea typeface="+mn-ea"/>
                          <a:cs typeface="+mn-cs"/>
                        </a:rPr>
                        <a:t>uso</a:t>
                      </a:r>
                      <a:r>
                        <a:rPr lang="en-GB" sz="1050" kern="1200" dirty="0" smtClean="0">
                          <a:solidFill>
                            <a:schemeClr val="dk1"/>
                          </a:solidFill>
                          <a:effectLst/>
                          <a:latin typeface="+mn-lt"/>
                          <a:ea typeface="+mn-ea"/>
                          <a:cs typeface="+mn-cs"/>
                        </a:rPr>
                        <a:t> del </a:t>
                      </a:r>
                      <a:r>
                        <a:rPr lang="en-GB" sz="1050" kern="1200" dirty="0" err="1" smtClean="0">
                          <a:solidFill>
                            <a:schemeClr val="dk1"/>
                          </a:solidFill>
                          <a:effectLst/>
                          <a:latin typeface="+mn-lt"/>
                          <a:ea typeface="+mn-ea"/>
                          <a:cs typeface="+mn-cs"/>
                        </a:rPr>
                        <a:t>vehículo</a:t>
                      </a:r>
                      <a:r>
                        <a:rPr lang="en-GB" sz="1050" kern="1200" dirty="0" smtClean="0">
                          <a:solidFill>
                            <a:schemeClr val="dk1"/>
                          </a:solidFill>
                          <a:effectLst/>
                          <a:latin typeface="+mn-lt"/>
                          <a:ea typeface="+mn-ea"/>
                          <a:cs typeface="+mn-cs"/>
                        </a:rPr>
                        <a:t> </a:t>
                      </a:r>
                      <a:r>
                        <a:rPr lang="en-GB" sz="1050" kern="1200" dirty="0" err="1" smtClean="0">
                          <a:solidFill>
                            <a:schemeClr val="dk1"/>
                          </a:solidFill>
                          <a:effectLst/>
                          <a:latin typeface="+mn-lt"/>
                          <a:ea typeface="+mn-ea"/>
                          <a:cs typeface="+mn-cs"/>
                        </a:rPr>
                        <a:t>privado</a:t>
                      </a:r>
                      <a:r>
                        <a:rPr lang="en-GB" sz="1050" kern="1200" dirty="0" smtClean="0">
                          <a:solidFill>
                            <a:schemeClr val="dk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kern="1200" dirty="0" err="1" smtClean="0">
                          <a:solidFill>
                            <a:schemeClr val="dk1"/>
                          </a:solidFill>
                          <a:effectLst/>
                          <a:latin typeface="+mn-lt"/>
                          <a:ea typeface="+mn-ea"/>
                          <a:cs typeface="+mn-cs"/>
                        </a:rPr>
                        <a:t>Promover</a:t>
                      </a:r>
                      <a:r>
                        <a:rPr lang="en-GB" sz="1050" kern="1200" dirty="0" smtClean="0">
                          <a:solidFill>
                            <a:schemeClr val="dk1"/>
                          </a:solidFill>
                          <a:effectLst/>
                          <a:latin typeface="+mn-lt"/>
                          <a:ea typeface="+mn-ea"/>
                          <a:cs typeface="+mn-cs"/>
                        </a:rPr>
                        <a:t> el </a:t>
                      </a:r>
                      <a:r>
                        <a:rPr lang="en-GB" sz="1050" kern="1200" dirty="0" err="1" smtClean="0">
                          <a:solidFill>
                            <a:schemeClr val="dk1"/>
                          </a:solidFill>
                          <a:effectLst/>
                          <a:latin typeface="+mn-lt"/>
                          <a:ea typeface="+mn-ea"/>
                          <a:cs typeface="+mn-cs"/>
                        </a:rPr>
                        <a:t>uso</a:t>
                      </a:r>
                      <a:r>
                        <a:rPr lang="en-GB" sz="1050" kern="1200" dirty="0" smtClean="0">
                          <a:solidFill>
                            <a:schemeClr val="dk1"/>
                          </a:solidFill>
                          <a:effectLst/>
                          <a:latin typeface="+mn-lt"/>
                          <a:ea typeface="+mn-ea"/>
                          <a:cs typeface="+mn-cs"/>
                        </a:rPr>
                        <a:t> de la </a:t>
                      </a:r>
                      <a:r>
                        <a:rPr lang="en-GB" sz="1050" kern="1200" dirty="0" err="1" smtClean="0">
                          <a:solidFill>
                            <a:schemeClr val="dk1"/>
                          </a:solidFill>
                          <a:effectLst/>
                          <a:latin typeface="+mn-lt"/>
                          <a:ea typeface="+mn-ea"/>
                          <a:cs typeface="+mn-cs"/>
                        </a:rPr>
                        <a:t>bici</a:t>
                      </a:r>
                      <a:r>
                        <a:rPr lang="en-GB" sz="1050" kern="1200" dirty="0" smtClean="0">
                          <a:solidFill>
                            <a:schemeClr val="dk1"/>
                          </a:solidFill>
                          <a:effectLst/>
                          <a:latin typeface="+mn-lt"/>
                          <a:ea typeface="+mn-ea"/>
                          <a:cs typeface="+mn-cs"/>
                        </a:rPr>
                        <a:t> </a:t>
                      </a:r>
                      <a:endParaRPr lang="en-US" sz="1050" kern="1200" dirty="0" smtClean="0">
                        <a:solidFill>
                          <a:schemeClr val="dk1"/>
                        </a:solidFill>
                        <a:effectLst/>
                        <a:latin typeface="+mn-lt"/>
                        <a:ea typeface="+mn-ea"/>
                        <a:cs typeface="+mn-cs"/>
                      </a:endParaRPr>
                    </a:p>
                  </a:txBody>
                  <a:tcPr marL="68580" marR="68580" marT="0" marB="0">
                    <a:solidFill>
                      <a:srgbClr val="EFEFEF"/>
                    </a:solidFill>
                  </a:tcPr>
                </a:tc>
              </a:tr>
              <a:tr h="228600">
                <a:tc>
                  <a:txBody>
                    <a:bodyPr/>
                    <a:lstStyle/>
                    <a:p>
                      <a:pPr algn="ctr">
                        <a:lnSpc>
                          <a:spcPct val="100000"/>
                        </a:lnSpc>
                        <a:spcBef>
                          <a:spcPts val="0"/>
                        </a:spcBef>
                        <a:spcAft>
                          <a:spcPts val="0"/>
                        </a:spcAft>
                      </a:pPr>
                      <a:r>
                        <a:rPr lang="es-CO" sz="1200" b="0" noProof="0" dirty="0" smtClean="0">
                          <a:effectLst/>
                        </a:rPr>
                        <a:t>¿</a:t>
                      </a:r>
                      <a:r>
                        <a:rPr lang="es-CO" sz="1200" b="1" noProof="0" dirty="0" smtClean="0">
                          <a:effectLst/>
                        </a:rPr>
                        <a:t>Dónde</a:t>
                      </a:r>
                      <a:r>
                        <a:rPr lang="es-CO" sz="1200" b="0" noProof="0" dirty="0" smtClean="0">
                          <a:effectLst/>
                        </a:rPr>
                        <a:t>?</a:t>
                      </a:r>
                      <a:endParaRPr lang="es-CO" sz="1200" b="0" noProof="0" dirty="0">
                        <a:solidFill>
                          <a:srgbClr val="595959"/>
                        </a:solidFill>
                        <a:effectLst/>
                        <a:latin typeface="Verdana"/>
                        <a:ea typeface="Times New Roman"/>
                        <a:cs typeface="Times New Roman"/>
                      </a:endParaRPr>
                    </a:p>
                  </a:txBody>
                  <a:tcPr marL="68580" marR="68580" marT="0" marB="0" anchor="ctr">
                    <a:solidFill>
                      <a:srgbClr val="7FB32A"/>
                    </a:solidFill>
                  </a:tcPr>
                </a:tc>
                <a:tc>
                  <a:txBody>
                    <a:bodyPr/>
                    <a:lstStyle/>
                    <a:p>
                      <a:pPr algn="l">
                        <a:lnSpc>
                          <a:spcPct val="100000"/>
                        </a:lnSpc>
                        <a:spcBef>
                          <a:spcPts val="0"/>
                        </a:spcBef>
                        <a:spcAft>
                          <a:spcPts val="0"/>
                        </a:spcAft>
                      </a:pPr>
                      <a:r>
                        <a:rPr lang="en-GB" sz="1050" dirty="0" smtClean="0">
                          <a:effectLst/>
                        </a:rPr>
                        <a:t>Madrid, </a:t>
                      </a:r>
                      <a:r>
                        <a:rPr lang="en-GB" sz="1050" dirty="0" err="1" smtClean="0">
                          <a:effectLst/>
                        </a:rPr>
                        <a:t>área</a:t>
                      </a:r>
                      <a:r>
                        <a:rPr lang="en-GB" sz="1050" dirty="0" smtClean="0">
                          <a:effectLst/>
                        </a:rPr>
                        <a:t> </a:t>
                      </a:r>
                      <a:r>
                        <a:rPr lang="en-GB" sz="1050" dirty="0" err="1" smtClean="0">
                          <a:effectLst/>
                        </a:rPr>
                        <a:t>urbana</a:t>
                      </a:r>
                      <a:r>
                        <a:rPr lang="en-GB" sz="1050" dirty="0" smtClean="0">
                          <a:effectLst/>
                        </a:rPr>
                        <a:t>.</a:t>
                      </a:r>
                      <a:endParaRPr lang="en-US" sz="1050" dirty="0">
                        <a:solidFill>
                          <a:srgbClr val="595959"/>
                        </a:solidFill>
                        <a:effectLst/>
                        <a:latin typeface="Verdana"/>
                        <a:ea typeface="Times New Roman"/>
                        <a:cs typeface="Times New Roman"/>
                      </a:endParaRPr>
                    </a:p>
                  </a:txBody>
                  <a:tcPr marL="68580" marR="68580" marT="0" marB="0">
                    <a:solidFill>
                      <a:srgbClr val="D4FF8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effectLst/>
                        </a:rPr>
                        <a:t>Madrid, </a:t>
                      </a:r>
                      <a:r>
                        <a:rPr lang="en-GB" sz="1050" dirty="0" err="1" smtClean="0">
                          <a:effectLst/>
                        </a:rPr>
                        <a:t>área</a:t>
                      </a:r>
                      <a:r>
                        <a:rPr lang="en-GB" sz="1050" dirty="0" smtClean="0">
                          <a:effectLst/>
                        </a:rPr>
                        <a:t> </a:t>
                      </a:r>
                      <a:r>
                        <a:rPr lang="en-GB" sz="1050" dirty="0" err="1" smtClean="0">
                          <a:effectLst/>
                        </a:rPr>
                        <a:t>urbana</a:t>
                      </a:r>
                      <a:r>
                        <a:rPr lang="en-GB" sz="1050" dirty="0" smtClean="0">
                          <a:effectLst/>
                        </a:rPr>
                        <a:t>.</a:t>
                      </a:r>
                      <a:endParaRPr lang="en-US" sz="1050" dirty="0" smtClean="0">
                        <a:solidFill>
                          <a:srgbClr val="595959"/>
                        </a:solidFill>
                        <a:effectLst/>
                        <a:latin typeface="Verdana"/>
                        <a:ea typeface="Times New Roman"/>
                        <a:cs typeface="Times New Roman"/>
                      </a:endParaRPr>
                    </a:p>
                  </a:txBody>
                  <a:tcPr marL="68580" marR="68580" marT="0" marB="0">
                    <a:solidFill>
                      <a:srgbClr val="D4FF86"/>
                    </a:solidFill>
                  </a:tcPr>
                </a:tc>
                <a:tc>
                  <a:txBody>
                    <a:bodyPr/>
                    <a:lstStyle/>
                    <a:p>
                      <a:pPr algn="l">
                        <a:lnSpc>
                          <a:spcPct val="100000"/>
                        </a:lnSpc>
                        <a:spcBef>
                          <a:spcPts val="0"/>
                        </a:spcBef>
                        <a:spcAft>
                          <a:spcPts val="0"/>
                        </a:spcAft>
                      </a:pPr>
                      <a:r>
                        <a:rPr lang="en-GB" sz="1050" dirty="0" smtClean="0">
                          <a:effectLst/>
                        </a:rPr>
                        <a:t>Madrid, </a:t>
                      </a:r>
                      <a:r>
                        <a:rPr lang="en-GB" sz="1050" dirty="0" err="1" smtClean="0">
                          <a:effectLst/>
                        </a:rPr>
                        <a:t>área</a:t>
                      </a:r>
                      <a:r>
                        <a:rPr lang="en-GB" sz="1050" dirty="0" smtClean="0">
                          <a:effectLst/>
                        </a:rPr>
                        <a:t> </a:t>
                      </a:r>
                      <a:r>
                        <a:rPr lang="en-GB" sz="1050" dirty="0" err="1" smtClean="0">
                          <a:effectLst/>
                        </a:rPr>
                        <a:t>urbana</a:t>
                      </a:r>
                      <a:r>
                        <a:rPr lang="en-GB" sz="1050" dirty="0" smtClean="0">
                          <a:effectLst/>
                        </a:rPr>
                        <a:t>.</a:t>
                      </a:r>
                      <a:endParaRPr lang="en-US" sz="1050" dirty="0">
                        <a:solidFill>
                          <a:srgbClr val="595959"/>
                        </a:solidFill>
                        <a:effectLst/>
                        <a:latin typeface="Verdana"/>
                        <a:ea typeface="Times New Roman"/>
                        <a:cs typeface="Times New Roman"/>
                      </a:endParaRPr>
                    </a:p>
                  </a:txBody>
                  <a:tcPr marL="68580" marR="68580" marT="0" marB="0">
                    <a:solidFill>
                      <a:srgbClr val="D4FF8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effectLst/>
                        </a:rPr>
                        <a:t>Madrid, </a:t>
                      </a:r>
                      <a:r>
                        <a:rPr lang="en-GB" sz="1050" dirty="0" err="1" smtClean="0">
                          <a:effectLst/>
                        </a:rPr>
                        <a:t>área</a:t>
                      </a:r>
                      <a:r>
                        <a:rPr lang="en-GB" sz="1050" dirty="0" smtClean="0">
                          <a:effectLst/>
                        </a:rPr>
                        <a:t> </a:t>
                      </a:r>
                      <a:r>
                        <a:rPr lang="en-GB" sz="1050" dirty="0" err="1" smtClean="0">
                          <a:effectLst/>
                        </a:rPr>
                        <a:t>urbana</a:t>
                      </a:r>
                      <a:r>
                        <a:rPr lang="en-GB" sz="1050" dirty="0" smtClean="0">
                          <a:effectLst/>
                        </a:rPr>
                        <a:t>.</a:t>
                      </a:r>
                      <a:endParaRPr lang="en-US" sz="1050" dirty="0" smtClean="0">
                        <a:solidFill>
                          <a:srgbClr val="595959"/>
                        </a:solidFill>
                        <a:effectLst/>
                        <a:latin typeface="Verdana"/>
                        <a:ea typeface="Times New Roman"/>
                        <a:cs typeface="Times New Roman"/>
                      </a:endParaRPr>
                    </a:p>
                  </a:txBody>
                  <a:tcPr marL="68580" marR="68580" marT="0" marB="0">
                    <a:solidFill>
                      <a:srgbClr val="D4FF86"/>
                    </a:solidFill>
                  </a:tcPr>
                </a:tc>
              </a:tr>
              <a:tr h="240502">
                <a:tc>
                  <a:txBody>
                    <a:bodyPr/>
                    <a:lstStyle/>
                    <a:p>
                      <a:pPr algn="ctr">
                        <a:lnSpc>
                          <a:spcPct val="100000"/>
                        </a:lnSpc>
                        <a:spcBef>
                          <a:spcPts val="0"/>
                        </a:spcBef>
                        <a:spcAft>
                          <a:spcPts val="0"/>
                        </a:spcAft>
                      </a:pPr>
                      <a:r>
                        <a:rPr lang="es-CO" sz="1200" b="0" noProof="0" dirty="0" smtClean="0">
                          <a:effectLst/>
                        </a:rPr>
                        <a:t>¿</a:t>
                      </a:r>
                      <a:r>
                        <a:rPr lang="es-CO" sz="1200" b="1" noProof="0" dirty="0" smtClean="0">
                          <a:effectLst/>
                        </a:rPr>
                        <a:t>Cuándo</a:t>
                      </a:r>
                      <a:r>
                        <a:rPr lang="es-CO" sz="1200" b="0" noProof="0" dirty="0" smtClean="0">
                          <a:effectLst/>
                        </a:rPr>
                        <a:t>?</a:t>
                      </a:r>
                      <a:endParaRPr lang="es-CO" sz="1200" b="0" noProof="0" dirty="0">
                        <a:solidFill>
                          <a:srgbClr val="595959"/>
                        </a:solidFill>
                        <a:effectLst/>
                        <a:latin typeface="Verdana"/>
                        <a:ea typeface="Times New Roman"/>
                        <a:cs typeface="Times New Roman"/>
                      </a:endParaRPr>
                    </a:p>
                  </a:txBody>
                  <a:tcPr marL="68580" marR="68580" marT="0" marB="0" anchor="ctr">
                    <a:solidFill>
                      <a:srgbClr val="7FB32A"/>
                    </a:solidFill>
                  </a:tcPr>
                </a:tc>
                <a:tc>
                  <a:txBody>
                    <a:bodyPr/>
                    <a:lstStyle/>
                    <a:p>
                      <a:pPr algn="l">
                        <a:lnSpc>
                          <a:spcPct val="100000"/>
                        </a:lnSpc>
                        <a:spcBef>
                          <a:spcPts val="0"/>
                        </a:spcBef>
                        <a:spcAft>
                          <a:spcPts val="0"/>
                        </a:spcAft>
                      </a:pPr>
                      <a:r>
                        <a:rPr lang="en-GB" sz="1050" dirty="0" err="1" smtClean="0">
                          <a:effectLst/>
                        </a:rPr>
                        <a:t>Corto</a:t>
                      </a:r>
                      <a:r>
                        <a:rPr lang="en-GB" sz="1050" dirty="0" smtClean="0">
                          <a:effectLst/>
                        </a:rPr>
                        <a:t> </a:t>
                      </a:r>
                      <a:r>
                        <a:rPr lang="en-GB" sz="1050" dirty="0" err="1" smtClean="0">
                          <a:effectLst/>
                        </a:rPr>
                        <a:t>plazo</a:t>
                      </a:r>
                      <a:endParaRPr lang="en-US" sz="1050" dirty="0">
                        <a:solidFill>
                          <a:srgbClr val="595959"/>
                        </a:solidFill>
                        <a:effectLst/>
                        <a:latin typeface="Verdana"/>
                        <a:ea typeface="Times New Roman"/>
                        <a:cs typeface="Times New Roman"/>
                      </a:endParaRPr>
                    </a:p>
                  </a:txBody>
                  <a:tcPr marL="68580" marR="68580" marT="0" marB="0">
                    <a:solidFill>
                      <a:srgbClr val="EFEF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effectLst/>
                        </a:rPr>
                        <a:t>Largo </a:t>
                      </a:r>
                      <a:r>
                        <a:rPr lang="en-GB" sz="1050" dirty="0" err="1" smtClean="0">
                          <a:effectLst/>
                        </a:rPr>
                        <a:t>plazo</a:t>
                      </a:r>
                      <a:endParaRPr lang="en-US" sz="1050" dirty="0" smtClean="0">
                        <a:solidFill>
                          <a:srgbClr val="595959"/>
                        </a:solidFill>
                        <a:effectLst/>
                        <a:latin typeface="Verdana"/>
                        <a:ea typeface="Times New Roman"/>
                        <a:cs typeface="Times New Roman"/>
                      </a:endParaRPr>
                    </a:p>
                  </a:txBody>
                  <a:tcPr marL="68580" marR="68580" marT="0" marB="0">
                    <a:solidFill>
                      <a:srgbClr val="EFEFEF"/>
                    </a:solidFill>
                  </a:tcPr>
                </a:tc>
                <a:tc>
                  <a:txBody>
                    <a:bodyPr/>
                    <a:lstStyle/>
                    <a:p>
                      <a:pPr algn="l">
                        <a:lnSpc>
                          <a:spcPct val="100000"/>
                        </a:lnSpc>
                        <a:spcBef>
                          <a:spcPts val="0"/>
                        </a:spcBef>
                        <a:spcAft>
                          <a:spcPts val="0"/>
                        </a:spcAft>
                      </a:pPr>
                      <a:r>
                        <a:rPr lang="en-GB" sz="1050" dirty="0" smtClean="0">
                          <a:effectLst/>
                        </a:rPr>
                        <a:t>Largo </a:t>
                      </a:r>
                      <a:r>
                        <a:rPr lang="en-GB" sz="1050" dirty="0" err="1" smtClean="0">
                          <a:effectLst/>
                        </a:rPr>
                        <a:t>plazo</a:t>
                      </a:r>
                      <a:endParaRPr lang="en-US" sz="1050" dirty="0">
                        <a:solidFill>
                          <a:srgbClr val="595959"/>
                        </a:solidFill>
                        <a:effectLst/>
                        <a:latin typeface="Verdana"/>
                        <a:ea typeface="Times New Roman"/>
                        <a:cs typeface="Times New Roman"/>
                      </a:endParaRPr>
                    </a:p>
                  </a:txBody>
                  <a:tcPr marL="68580" marR="68580" marT="0" marB="0">
                    <a:solidFill>
                      <a:srgbClr val="EFEF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effectLst/>
                        </a:rPr>
                        <a:t>Medio </a:t>
                      </a:r>
                      <a:r>
                        <a:rPr lang="en-GB" sz="1050" dirty="0" err="1" smtClean="0">
                          <a:effectLst/>
                        </a:rPr>
                        <a:t>plazo</a:t>
                      </a:r>
                      <a:endParaRPr lang="en-US" sz="1050" dirty="0" smtClean="0">
                        <a:solidFill>
                          <a:srgbClr val="595959"/>
                        </a:solidFill>
                        <a:effectLst/>
                        <a:latin typeface="Verdana"/>
                        <a:ea typeface="Times New Roman"/>
                        <a:cs typeface="Times New Roman"/>
                      </a:endParaRPr>
                    </a:p>
                  </a:txBody>
                  <a:tcPr marL="68580" marR="68580" marT="0" marB="0">
                    <a:solidFill>
                      <a:srgbClr val="EFEFEF"/>
                    </a:solidFill>
                  </a:tcPr>
                </a:tc>
              </a:tr>
              <a:tr h="1974963">
                <a:tc>
                  <a:txBody>
                    <a:bodyPr/>
                    <a:lstStyle/>
                    <a:p>
                      <a:pPr algn="ctr">
                        <a:lnSpc>
                          <a:spcPct val="100000"/>
                        </a:lnSpc>
                        <a:spcBef>
                          <a:spcPts val="0"/>
                        </a:spcBef>
                        <a:spcAft>
                          <a:spcPts val="0"/>
                        </a:spcAft>
                      </a:pPr>
                      <a:r>
                        <a:rPr lang="es-CO" sz="1200" b="0" noProof="0" dirty="0" smtClean="0">
                          <a:effectLst/>
                        </a:rPr>
                        <a:t>¿</a:t>
                      </a:r>
                      <a:r>
                        <a:rPr lang="es-CO" sz="1200" b="1" noProof="0" dirty="0" smtClean="0">
                          <a:effectLst/>
                        </a:rPr>
                        <a:t>Por qué</a:t>
                      </a:r>
                      <a:r>
                        <a:rPr lang="es-CO" sz="1200" b="0" noProof="0" dirty="0" smtClean="0">
                          <a:effectLst/>
                        </a:rPr>
                        <a:t>?</a:t>
                      </a:r>
                      <a:r>
                        <a:rPr lang="es-CO" sz="1200" b="0" i="1" noProof="0" dirty="0" smtClean="0">
                          <a:solidFill>
                            <a:srgbClr val="595959"/>
                          </a:solidFill>
                          <a:effectLst/>
                          <a:latin typeface="+mn-lt"/>
                          <a:ea typeface="Times New Roman"/>
                          <a:cs typeface="Times New Roman"/>
                        </a:rPr>
                        <a:t> </a:t>
                      </a:r>
                      <a:r>
                        <a:rPr lang="es-CO" sz="1200" b="0" kern="1200" noProof="0" dirty="0" smtClean="0">
                          <a:solidFill>
                            <a:schemeClr val="dk1"/>
                          </a:solidFill>
                          <a:effectLst/>
                          <a:latin typeface="+mn-lt"/>
                          <a:ea typeface="+mn-ea"/>
                          <a:cs typeface="+mn-cs"/>
                        </a:rPr>
                        <a:t>Razones especificas o beneficios que se quieren obtener con estos objetivos</a:t>
                      </a:r>
                      <a:endParaRPr lang="es-CO" sz="1200" b="0" kern="1200" noProof="0" dirty="0">
                        <a:solidFill>
                          <a:schemeClr val="dk1"/>
                        </a:solidFill>
                        <a:effectLst/>
                        <a:latin typeface="+mn-lt"/>
                        <a:ea typeface="+mn-ea"/>
                        <a:cs typeface="+mn-cs"/>
                      </a:endParaRPr>
                    </a:p>
                  </a:txBody>
                  <a:tcPr marL="68580" marR="68580" marT="0" marB="0" anchor="ctr">
                    <a:solidFill>
                      <a:srgbClr val="7FB32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Reducir la congestión y los atascos.</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Aumentar la conciencia social.</a:t>
                      </a:r>
                      <a:endParaRPr lang="es-ES" sz="105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 </a:t>
                      </a:r>
                      <a:r>
                        <a:rPr lang="en-US" sz="1050" kern="1200" dirty="0" err="1" smtClean="0">
                          <a:solidFill>
                            <a:schemeClr val="dk1"/>
                          </a:solidFill>
                          <a:latin typeface="+mn-lt"/>
                          <a:ea typeface="+mn-ea"/>
                          <a:cs typeface="+mn-cs"/>
                        </a:rPr>
                        <a:t>Reducción</a:t>
                      </a:r>
                      <a:r>
                        <a:rPr lang="en-US" sz="1050" kern="1200" baseline="0" dirty="0" smtClean="0">
                          <a:solidFill>
                            <a:schemeClr val="dk1"/>
                          </a:solidFill>
                          <a:latin typeface="+mn-lt"/>
                          <a:ea typeface="+mn-ea"/>
                          <a:cs typeface="+mn-cs"/>
                        </a:rPr>
                        <a:t> de </a:t>
                      </a:r>
                      <a:r>
                        <a:rPr lang="en-US" sz="1050" kern="1200" baseline="0" dirty="0" err="1" smtClean="0">
                          <a:solidFill>
                            <a:schemeClr val="dk1"/>
                          </a:solidFill>
                          <a:latin typeface="+mn-lt"/>
                          <a:ea typeface="+mn-ea"/>
                          <a:cs typeface="+mn-cs"/>
                        </a:rPr>
                        <a:t>emisiones</a:t>
                      </a:r>
                      <a:r>
                        <a:rPr lang="en-US" sz="1050" kern="1200" baseline="0" dirty="0" smtClean="0">
                          <a:solidFill>
                            <a:schemeClr val="dk1"/>
                          </a:solidFill>
                          <a:latin typeface="+mn-lt"/>
                          <a:ea typeface="+mn-ea"/>
                          <a:cs typeface="+mn-cs"/>
                        </a:rPr>
                        <a:t> de GEI’s y </a:t>
                      </a:r>
                      <a:r>
                        <a:rPr lang="en-US" sz="1050" kern="1200" baseline="0" dirty="0" err="1" smtClean="0">
                          <a:solidFill>
                            <a:schemeClr val="dk1"/>
                          </a:solidFill>
                          <a:latin typeface="+mn-lt"/>
                          <a:ea typeface="+mn-ea"/>
                          <a:cs typeface="+mn-cs"/>
                        </a:rPr>
                        <a:t>carbono</a:t>
                      </a:r>
                      <a:r>
                        <a:rPr lang="en-US" sz="1050"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Menos contaminación = mejor calidad del aire.</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Menor número de / necesidad de aparcamientos y estacionamientos.</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Aumentar la conciencia ambiental. </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Protección del medio ambiente.</a:t>
                      </a:r>
                      <a:r>
                        <a:rPr lang="en-GB" sz="1050" baseline="0" dirty="0" smtClean="0">
                          <a:effectLst/>
                        </a:rPr>
                        <a:t> </a:t>
                      </a:r>
                      <a:r>
                        <a:rPr lang="en-GB" sz="1050" baseline="0" dirty="0" err="1" smtClean="0">
                          <a:effectLst/>
                        </a:rPr>
                        <a:t>Reducción</a:t>
                      </a:r>
                      <a:r>
                        <a:rPr lang="en-GB" sz="1050" baseline="0" dirty="0" smtClean="0">
                          <a:effectLst/>
                        </a:rPr>
                        <a:t> de la </a:t>
                      </a:r>
                      <a:r>
                        <a:rPr lang="en-GB" sz="1050" baseline="0" dirty="0" err="1" smtClean="0">
                          <a:effectLst/>
                        </a:rPr>
                        <a:t>polución</a:t>
                      </a:r>
                      <a:r>
                        <a:rPr lang="en-GB" sz="1050" baseline="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aseline="0" dirty="0" smtClean="0">
                          <a:effectLst/>
                        </a:rPr>
                        <a:t>. </a:t>
                      </a:r>
                      <a:r>
                        <a:rPr lang="en-GB" sz="1050" baseline="0" dirty="0" err="1" smtClean="0">
                          <a:effectLst/>
                        </a:rPr>
                        <a:t>Aumentar</a:t>
                      </a:r>
                      <a:r>
                        <a:rPr lang="en-GB" sz="1050" baseline="0" dirty="0" smtClean="0">
                          <a:effectLst/>
                        </a:rPr>
                        <a:t> los </a:t>
                      </a:r>
                      <a:r>
                        <a:rPr lang="en-GB" sz="1050" baseline="0" dirty="0" err="1" smtClean="0">
                          <a:effectLst/>
                        </a:rPr>
                        <a:t>medios</a:t>
                      </a:r>
                      <a:r>
                        <a:rPr lang="en-GB" sz="1050" baseline="0" dirty="0" smtClean="0">
                          <a:effectLst/>
                        </a:rPr>
                        <a:t> de </a:t>
                      </a:r>
                      <a:r>
                        <a:rPr lang="en-GB" sz="1050" baseline="0" dirty="0" err="1" smtClean="0">
                          <a:effectLst/>
                        </a:rPr>
                        <a:t>transporte</a:t>
                      </a:r>
                      <a:r>
                        <a:rPr lang="en-GB" sz="1050" baseline="0" dirty="0" smtClean="0">
                          <a:effectLst/>
                        </a:rPr>
                        <a:t> </a:t>
                      </a:r>
                      <a:r>
                        <a:rPr lang="en-GB" sz="1050" baseline="0" dirty="0" err="1" smtClean="0">
                          <a:effectLst/>
                        </a:rPr>
                        <a:t>alternativos</a:t>
                      </a:r>
                      <a:r>
                        <a:rPr lang="en-GB" sz="1050" baseline="0" dirty="0" smtClean="0">
                          <a:effectLst/>
                        </a:rPr>
                        <a:t>.</a:t>
                      </a:r>
                    </a:p>
                  </a:txBody>
                  <a:tcPr marL="68580" marR="68580" marT="0" marB="0">
                    <a:solidFill>
                      <a:srgbClr val="C0E77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Aumentar la conciencia social.</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Deporte</a:t>
                      </a:r>
                      <a:r>
                        <a:rPr lang="es-ES" sz="1050" baseline="0" dirty="0" smtClean="0"/>
                        <a:t> y salud.</a:t>
                      </a:r>
                      <a:endParaRPr lang="es-E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a:t>
                      </a:r>
                      <a:r>
                        <a:rPr lang="es-ES" sz="1050" baseline="0" dirty="0" smtClean="0"/>
                        <a:t> </a:t>
                      </a:r>
                      <a:r>
                        <a:rPr lang="es-ES" sz="1050" dirty="0" smtClean="0"/>
                        <a:t>Reducción</a:t>
                      </a:r>
                      <a:r>
                        <a:rPr lang="es-ES" sz="1050" baseline="0" dirty="0" smtClean="0"/>
                        <a:t> </a:t>
                      </a:r>
                      <a:r>
                        <a:rPr lang="es-ES" sz="1050" dirty="0" smtClean="0"/>
                        <a:t>emisiones de carbono.</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Reducción</a:t>
                      </a:r>
                      <a:r>
                        <a:rPr lang="es-ES" sz="1050" baseline="0" dirty="0" smtClean="0"/>
                        <a:t> </a:t>
                      </a:r>
                      <a:r>
                        <a:rPr lang="es-ES" sz="1050" dirty="0" smtClean="0"/>
                        <a:t>emisiones de gases de efecto  invernadero.</a:t>
                      </a:r>
                      <a:endParaRPr lang="en-US" sz="1050" dirty="0" smtClean="0">
                        <a:solidFill>
                          <a:srgbClr val="595959"/>
                        </a:solidFill>
                        <a:effectLst/>
                        <a:latin typeface="Verdana"/>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solidFill>
                            <a:srgbClr val="595959"/>
                          </a:solidFill>
                          <a:effectLst/>
                          <a:latin typeface="Verdana"/>
                          <a:ea typeface="Times New Roman"/>
                          <a:cs typeface="Times New Roman"/>
                        </a:rPr>
                        <a:t>. </a:t>
                      </a:r>
                      <a:r>
                        <a:rPr lang="es-ES" sz="1050" dirty="0" smtClean="0"/>
                        <a:t>Reducción</a:t>
                      </a:r>
                      <a:r>
                        <a:rPr lang="es-ES" sz="1050" baseline="0" dirty="0" smtClean="0"/>
                        <a:t> d</a:t>
                      </a:r>
                      <a:r>
                        <a:rPr lang="es-ES" sz="1050" dirty="0" smtClean="0"/>
                        <a:t>el ruido del</a:t>
                      </a:r>
                      <a:r>
                        <a:rPr lang="es-ES" sz="1050" baseline="0" dirty="0" smtClean="0"/>
                        <a:t> tráfico.</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Menos contaminación = mejor calidad del aire.</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Aumentar la conciencia ambiental. </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a:t>
                      </a:r>
                      <a:r>
                        <a:rPr lang="es-ES" sz="1050" baseline="0" dirty="0" smtClean="0"/>
                        <a:t> Protección del medio ambiente: reducción del ruido y de la contaminación.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baseline="0" dirty="0" smtClean="0"/>
                        <a:t>. Mejora del área urbana</a:t>
                      </a:r>
                    </a:p>
                  </a:txBody>
                  <a:tcPr marL="68580" marR="68580" marT="0" marB="0">
                    <a:solidFill>
                      <a:srgbClr val="C0E779"/>
                    </a:solidFill>
                  </a:tcPr>
                </a:tc>
                <a:tc>
                  <a:txBody>
                    <a:bodyPr/>
                    <a:lstStyle/>
                    <a:p>
                      <a:pPr marL="0" indent="0" algn="l">
                        <a:lnSpc>
                          <a:spcPct val="100000"/>
                        </a:lnSpc>
                        <a:spcBef>
                          <a:spcPts val="0"/>
                        </a:spcBef>
                        <a:spcAft>
                          <a:spcPts val="0"/>
                        </a:spcAft>
                        <a:buFontTx/>
                        <a:buNone/>
                      </a:pPr>
                      <a:r>
                        <a:rPr lang="es-ES" sz="1050" dirty="0" smtClean="0"/>
                        <a:t>. Reducir la congestión y los atascos.</a:t>
                      </a:r>
                    </a:p>
                    <a:p>
                      <a:pPr marL="0" indent="0" algn="l">
                        <a:lnSpc>
                          <a:spcPct val="100000"/>
                        </a:lnSpc>
                        <a:spcBef>
                          <a:spcPts val="0"/>
                        </a:spcBef>
                        <a:spcAft>
                          <a:spcPts val="0"/>
                        </a:spcAft>
                        <a:buFontTx/>
                        <a:buNone/>
                      </a:pPr>
                      <a:r>
                        <a:rPr lang="es-ES" sz="1050" dirty="0" smtClean="0"/>
                        <a:t>. Aumentar la conciencia social . Aumentar la eficiencia energética y reducir las emisiones de carbono </a:t>
                      </a:r>
                    </a:p>
                    <a:p>
                      <a:pPr marL="0" indent="0" algn="l">
                        <a:lnSpc>
                          <a:spcPct val="100000"/>
                        </a:lnSpc>
                        <a:spcBef>
                          <a:spcPts val="0"/>
                        </a:spcBef>
                        <a:spcAft>
                          <a:spcPts val="0"/>
                        </a:spcAft>
                        <a:buFontTx/>
                        <a:buNone/>
                      </a:pPr>
                      <a:r>
                        <a:rPr lang="es-ES" sz="1050" dirty="0" smtClean="0"/>
                        <a:t>. Menos contaminación = mejor calidad del aire.</a:t>
                      </a:r>
                    </a:p>
                    <a:p>
                      <a:pPr marL="0" indent="0" algn="l">
                        <a:lnSpc>
                          <a:spcPct val="100000"/>
                        </a:lnSpc>
                        <a:spcBef>
                          <a:spcPts val="0"/>
                        </a:spcBef>
                        <a:spcAft>
                          <a:spcPts val="0"/>
                        </a:spcAft>
                        <a:buFontTx/>
                        <a:buNone/>
                      </a:pPr>
                      <a:r>
                        <a:rPr lang="es-ES" sz="1050" dirty="0" smtClean="0"/>
                        <a:t>. Menor número de / necesidad de aparcamientos y estacionamientos.</a:t>
                      </a:r>
                    </a:p>
                    <a:p>
                      <a:pPr marL="0" indent="0" algn="l">
                        <a:lnSpc>
                          <a:spcPct val="100000"/>
                        </a:lnSpc>
                        <a:spcBef>
                          <a:spcPts val="0"/>
                        </a:spcBef>
                        <a:spcAft>
                          <a:spcPts val="0"/>
                        </a:spcAft>
                        <a:buFontTx/>
                        <a:buNone/>
                      </a:pPr>
                      <a:r>
                        <a:rPr lang="es-ES" sz="1050" dirty="0" smtClean="0"/>
                        <a:t>. Aumentar la conciencia ambiental.</a:t>
                      </a:r>
                    </a:p>
                    <a:p>
                      <a:pPr marL="0" indent="0" algn="l">
                        <a:lnSpc>
                          <a:spcPct val="100000"/>
                        </a:lnSpc>
                        <a:spcBef>
                          <a:spcPts val="0"/>
                        </a:spcBef>
                        <a:spcAft>
                          <a:spcPts val="0"/>
                        </a:spcAft>
                        <a:buFontTx/>
                        <a:buNone/>
                      </a:pPr>
                      <a:r>
                        <a:rPr lang="es-ES" sz="1050" dirty="0" smtClean="0"/>
                        <a:t>. Protección del medio ambiente.</a:t>
                      </a:r>
                      <a:r>
                        <a:rPr lang="en-GB" sz="1050" baseline="0" dirty="0" smtClean="0">
                          <a:effectLst/>
                        </a:rPr>
                        <a:t> </a:t>
                      </a:r>
                      <a:r>
                        <a:rPr lang="en-GB" sz="1050" baseline="0" dirty="0" err="1" smtClean="0">
                          <a:effectLst/>
                        </a:rPr>
                        <a:t>Reducción</a:t>
                      </a:r>
                      <a:r>
                        <a:rPr lang="en-GB" sz="1050" baseline="0" dirty="0" smtClean="0">
                          <a:effectLst/>
                        </a:rPr>
                        <a:t> de la </a:t>
                      </a:r>
                      <a:r>
                        <a:rPr lang="en-GB" sz="1050" baseline="0" dirty="0" err="1" smtClean="0">
                          <a:effectLst/>
                        </a:rPr>
                        <a:t>polución</a:t>
                      </a:r>
                      <a:r>
                        <a:rPr lang="en-GB" sz="1050" baseline="0" dirty="0" smtClean="0">
                          <a:effectLst/>
                        </a:rPr>
                        <a:t>.</a:t>
                      </a:r>
                    </a:p>
                    <a:p>
                      <a:pPr marL="0" indent="0" algn="l">
                        <a:lnSpc>
                          <a:spcPct val="100000"/>
                        </a:lnSpc>
                        <a:spcBef>
                          <a:spcPts val="0"/>
                        </a:spcBef>
                        <a:spcAft>
                          <a:spcPts val="0"/>
                        </a:spcAft>
                        <a:buFontTx/>
                        <a:buNone/>
                      </a:pPr>
                      <a:r>
                        <a:rPr lang="en-GB" sz="1050" baseline="0" dirty="0" smtClean="0">
                          <a:solidFill>
                            <a:srgbClr val="595959"/>
                          </a:solidFill>
                          <a:effectLst/>
                          <a:latin typeface="Verdana"/>
                          <a:ea typeface="Times New Roman"/>
                          <a:cs typeface="Times New Roman"/>
                        </a:rPr>
                        <a:t>. T</a:t>
                      </a:r>
                      <a:r>
                        <a:rPr lang="es-ES" sz="1050" dirty="0" err="1" smtClean="0"/>
                        <a:t>ransporte</a:t>
                      </a:r>
                      <a:r>
                        <a:rPr lang="es-ES" sz="1050" dirty="0" smtClean="0"/>
                        <a:t> público más rápido y fiable.</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solidFill>
                            <a:srgbClr val="595959"/>
                          </a:solidFill>
                          <a:effectLst/>
                          <a:latin typeface="Verdana"/>
                          <a:ea typeface="Times New Roman"/>
                          <a:cs typeface="Times New Roman"/>
                        </a:rPr>
                        <a:t>.</a:t>
                      </a:r>
                      <a:r>
                        <a:rPr lang="es-ES" sz="1050" baseline="0" dirty="0" smtClean="0">
                          <a:solidFill>
                            <a:srgbClr val="595959"/>
                          </a:solidFill>
                          <a:effectLst/>
                          <a:latin typeface="Verdana"/>
                          <a:ea typeface="Times New Roman"/>
                          <a:cs typeface="Times New Roman"/>
                        </a:rPr>
                        <a:t> </a:t>
                      </a:r>
                      <a:r>
                        <a:rPr lang="es-ES" sz="1050" dirty="0" smtClean="0"/>
                        <a:t>Aumentar el conocimiento sobre eficiencia energética.</a:t>
                      </a:r>
                      <a:endParaRPr lang="en-US" sz="1050" dirty="0" smtClean="0">
                        <a:solidFill>
                          <a:srgbClr val="595959"/>
                        </a:solidFill>
                        <a:effectLst/>
                        <a:latin typeface="Verdana"/>
                        <a:ea typeface="Times New Roman"/>
                        <a:cs typeface="Times New Roman"/>
                      </a:endParaRPr>
                    </a:p>
                  </a:txBody>
                  <a:tcPr marL="68580" marR="68580" marT="0" marB="0">
                    <a:solidFill>
                      <a:srgbClr val="C0E77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Aumentar la conciencia social.</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Deporte</a:t>
                      </a:r>
                      <a:r>
                        <a:rPr lang="es-ES" sz="1050" baseline="0" dirty="0" smtClean="0"/>
                        <a:t> y salud.</a:t>
                      </a:r>
                      <a:endParaRPr lang="es-ES" sz="1050" dirty="0" smtClean="0"/>
                    </a:p>
                    <a:p>
                      <a:pPr marL="0" indent="0" algn="l">
                        <a:lnSpc>
                          <a:spcPct val="100000"/>
                        </a:lnSpc>
                        <a:spcBef>
                          <a:spcPts val="0"/>
                        </a:spcBef>
                        <a:spcAft>
                          <a:spcPts val="0"/>
                        </a:spcAft>
                        <a:buFontTx/>
                        <a:buNone/>
                      </a:pPr>
                      <a:r>
                        <a:rPr lang="es-ES" sz="1050" dirty="0" smtClean="0"/>
                        <a:t>.</a:t>
                      </a:r>
                      <a:r>
                        <a:rPr lang="es-ES" sz="1050" baseline="0" dirty="0" smtClean="0"/>
                        <a:t> </a:t>
                      </a:r>
                      <a:r>
                        <a:rPr lang="es-ES" sz="1050" dirty="0" smtClean="0"/>
                        <a:t>Reducción</a:t>
                      </a:r>
                      <a:r>
                        <a:rPr lang="es-ES" sz="1050" baseline="0" dirty="0" smtClean="0"/>
                        <a:t> </a:t>
                      </a:r>
                      <a:r>
                        <a:rPr lang="es-ES" sz="1050" dirty="0" smtClean="0"/>
                        <a:t>emisiones de carbono.</a:t>
                      </a:r>
                    </a:p>
                    <a:p>
                      <a:pPr marL="0" indent="0" algn="l">
                        <a:lnSpc>
                          <a:spcPct val="100000"/>
                        </a:lnSpc>
                        <a:spcBef>
                          <a:spcPts val="0"/>
                        </a:spcBef>
                        <a:spcAft>
                          <a:spcPts val="0"/>
                        </a:spcAft>
                        <a:buFontTx/>
                        <a:buNone/>
                      </a:pPr>
                      <a:r>
                        <a:rPr lang="es-ES" sz="1050" dirty="0" smtClean="0"/>
                        <a:t>. Reducción</a:t>
                      </a:r>
                      <a:r>
                        <a:rPr lang="es-ES" sz="1050" baseline="0" dirty="0" smtClean="0"/>
                        <a:t> </a:t>
                      </a:r>
                      <a:r>
                        <a:rPr lang="es-ES" sz="1050" dirty="0" smtClean="0"/>
                        <a:t>emisiones de gases de efecto  invernadero.</a:t>
                      </a:r>
                    </a:p>
                    <a:p>
                      <a:pPr marL="0" indent="0" algn="l">
                        <a:lnSpc>
                          <a:spcPct val="100000"/>
                        </a:lnSpc>
                        <a:spcBef>
                          <a:spcPts val="0"/>
                        </a:spcBef>
                        <a:spcAft>
                          <a:spcPts val="0"/>
                        </a:spcAft>
                        <a:buFontTx/>
                        <a:buNone/>
                      </a:pPr>
                      <a:r>
                        <a:rPr lang="es-ES" sz="1050" dirty="0" smtClean="0">
                          <a:solidFill>
                            <a:srgbClr val="595959"/>
                          </a:solidFill>
                          <a:effectLst/>
                          <a:latin typeface="Verdana"/>
                          <a:ea typeface="Times New Roman"/>
                          <a:cs typeface="Times New Roman"/>
                        </a:rPr>
                        <a:t>. </a:t>
                      </a:r>
                      <a:r>
                        <a:rPr lang="es-ES" sz="1050" dirty="0" smtClean="0"/>
                        <a:t>Reducción</a:t>
                      </a:r>
                      <a:r>
                        <a:rPr lang="es-ES" sz="1050" baseline="0" dirty="0" smtClean="0"/>
                        <a:t> d</a:t>
                      </a:r>
                      <a:r>
                        <a:rPr lang="es-ES" sz="1050" dirty="0" smtClean="0"/>
                        <a:t>el ruido del</a:t>
                      </a:r>
                      <a:r>
                        <a:rPr lang="es-ES" sz="1050" baseline="0" dirty="0" smtClean="0"/>
                        <a:t> tráfico.</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t>. Menos contaminación = mejor calidad del aire.</a:t>
                      </a:r>
                    </a:p>
                    <a:p>
                      <a:pPr marL="0" indent="0" algn="l">
                        <a:lnSpc>
                          <a:spcPct val="100000"/>
                        </a:lnSpc>
                        <a:spcBef>
                          <a:spcPts val="0"/>
                        </a:spcBef>
                        <a:spcAft>
                          <a:spcPts val="0"/>
                        </a:spcAft>
                        <a:buFontTx/>
                        <a:buNone/>
                      </a:pPr>
                      <a:r>
                        <a:rPr lang="es-ES" sz="1050" dirty="0" smtClean="0"/>
                        <a:t>. Aumentar la conciencia ambiental. </a:t>
                      </a:r>
                    </a:p>
                    <a:p>
                      <a:pPr marL="0" indent="0" algn="l">
                        <a:lnSpc>
                          <a:spcPct val="100000"/>
                        </a:lnSpc>
                        <a:spcBef>
                          <a:spcPts val="0"/>
                        </a:spcBef>
                        <a:spcAft>
                          <a:spcPts val="0"/>
                        </a:spcAft>
                        <a:buFontTx/>
                        <a:buNone/>
                      </a:pPr>
                      <a:r>
                        <a:rPr lang="es-ES" sz="1050" dirty="0" smtClean="0"/>
                        <a:t>.</a:t>
                      </a:r>
                      <a:r>
                        <a:rPr lang="es-ES" sz="1050" baseline="0" dirty="0" smtClean="0"/>
                        <a:t> Protección del medio ambiente: reducción del ruido y de la contaminación.</a:t>
                      </a:r>
                      <a:endParaRPr lang="es-ES" sz="1050" dirty="0" smtClean="0"/>
                    </a:p>
                  </a:txBody>
                  <a:tcPr marL="68580" marR="68580" marT="0" marB="0">
                    <a:solidFill>
                      <a:srgbClr val="C0E779"/>
                    </a:solidFill>
                  </a:tcPr>
                </a:tc>
              </a:tr>
            </a:tbl>
          </a:graphicData>
        </a:graphic>
      </p:graphicFrame>
    </p:spTree>
    <p:extLst>
      <p:ext uri="{BB962C8B-B14F-4D97-AF65-F5344CB8AC3E}">
        <p14:creationId xmlns:p14="http://schemas.microsoft.com/office/powerpoint/2010/main" val="35536547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248833"/>
            <a:ext cx="4267200" cy="3018367"/>
          </a:xfrm>
        </p:spPr>
        <p:txBody>
          <a:bodyPr>
            <a:normAutofit fontScale="92500" lnSpcReduction="20000"/>
          </a:bodyPr>
          <a:lstStyle/>
          <a:p>
            <a:r>
              <a:rPr lang="es-CO" sz="2000" dirty="0" smtClean="0"/>
              <a:t>El grupo(s) objetivo es un grupo de personas que tienen similares necesidades y similares patrones de viaje. </a:t>
            </a:r>
          </a:p>
          <a:p>
            <a:r>
              <a:rPr lang="es-CO" sz="2000" dirty="0" smtClean="0"/>
              <a:t>Identificar el grupo objetivo en los primeros pasos permite a las ciudades piloto medir los resultados </a:t>
            </a:r>
            <a:r>
              <a:rPr lang="es-CO" sz="2000" dirty="0" smtClean="0"/>
              <a:t>mas efectivamente </a:t>
            </a:r>
            <a:r>
              <a:rPr lang="es-CO" sz="2000" dirty="0" smtClean="0"/>
              <a:t>y diseñar programas de movilidad mas enfocados, lo cual hace mas sencillo la toma de datos y el calculo del impacto que tienen sus estrategias. </a:t>
            </a:r>
            <a:endParaRPr lang="es-CO" dirty="0"/>
          </a:p>
        </p:txBody>
      </p:sp>
      <p:sp>
        <p:nvSpPr>
          <p:cNvPr id="3" name="Title 2"/>
          <p:cNvSpPr>
            <a:spLocks noGrp="1"/>
          </p:cNvSpPr>
          <p:nvPr>
            <p:ph type="title"/>
          </p:nvPr>
        </p:nvSpPr>
        <p:spPr/>
        <p:txBody>
          <a:bodyPr/>
          <a:lstStyle/>
          <a:p>
            <a:r>
              <a:rPr lang="es-CO" sz="1800" dirty="0" smtClean="0"/>
              <a:t>Paso2 Identificar los grupos objetivo </a:t>
            </a:r>
            <a:endParaRPr lang="es-CO" sz="1800" dirty="0"/>
          </a:p>
        </p:txBody>
      </p:sp>
      <p:pic>
        <p:nvPicPr>
          <p:cNvPr id="35842" name="Picture 2" descr="http://newworlddistro.com/wp-content/uploads/2013/11/target-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962400" cy="31424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4754612"/>
            <a:ext cx="6781800" cy="900246"/>
          </a:xfrm>
          <a:prstGeom prst="rect">
            <a:avLst/>
          </a:prstGeom>
        </p:spPr>
        <p:txBody>
          <a:bodyPr wrap="square">
            <a:spAutoFit/>
          </a:bodyPr>
          <a:lstStyle/>
          <a:p>
            <a:pPr algn="just"/>
            <a:r>
              <a:rPr lang="en-GB" sz="1750" b="1" dirty="0" err="1">
                <a:solidFill>
                  <a:srgbClr val="191919"/>
                </a:solidFill>
              </a:rPr>
              <a:t>Área</a:t>
            </a:r>
            <a:r>
              <a:rPr lang="en-GB" sz="1750" b="1" dirty="0">
                <a:solidFill>
                  <a:srgbClr val="191919"/>
                </a:solidFill>
              </a:rPr>
              <a:t> </a:t>
            </a:r>
            <a:r>
              <a:rPr lang="en-GB" sz="1750" b="1" dirty="0" err="1">
                <a:solidFill>
                  <a:srgbClr val="191919"/>
                </a:solidFill>
              </a:rPr>
              <a:t>urbana</a:t>
            </a:r>
            <a:r>
              <a:rPr lang="en-GB" sz="1750" b="1" dirty="0">
                <a:solidFill>
                  <a:srgbClr val="191919"/>
                </a:solidFill>
              </a:rPr>
              <a:t> Madrid 2013</a:t>
            </a:r>
            <a:r>
              <a:rPr lang="en-GB" sz="1750" dirty="0">
                <a:solidFill>
                  <a:srgbClr val="191919"/>
                </a:solidFill>
              </a:rPr>
              <a:t>:</a:t>
            </a:r>
          </a:p>
          <a:p>
            <a:pPr marL="742950" lvl="1" indent="-285750" algn="just">
              <a:buFont typeface="Arial" panose="020B0604020202020204" pitchFamily="34" charset="0"/>
              <a:buChar char="•"/>
            </a:pPr>
            <a:r>
              <a:rPr lang="en-GB" sz="1750" b="1" dirty="0">
                <a:solidFill>
                  <a:srgbClr val="191919"/>
                </a:solidFill>
              </a:rPr>
              <a:t>3.207.247 </a:t>
            </a:r>
            <a:r>
              <a:rPr lang="en-GB" sz="1750" b="1" dirty="0" err="1">
                <a:solidFill>
                  <a:srgbClr val="191919"/>
                </a:solidFill>
              </a:rPr>
              <a:t>habitantes</a:t>
            </a:r>
            <a:r>
              <a:rPr lang="en-GB" sz="1750" dirty="0">
                <a:solidFill>
                  <a:srgbClr val="191919"/>
                </a:solidFill>
              </a:rPr>
              <a:t>.</a:t>
            </a:r>
          </a:p>
          <a:p>
            <a:pPr marL="742950" lvl="1" indent="-285750" algn="just">
              <a:buFont typeface="Arial" panose="020B0604020202020204" pitchFamily="34" charset="0"/>
              <a:buChar char="•"/>
            </a:pPr>
            <a:r>
              <a:rPr lang="en-GB" sz="1750" dirty="0">
                <a:solidFill>
                  <a:srgbClr val="191919"/>
                </a:solidFill>
              </a:rPr>
              <a:t>1.671.890 </a:t>
            </a:r>
            <a:r>
              <a:rPr lang="en-GB" sz="1750" dirty="0" err="1">
                <a:solidFill>
                  <a:srgbClr val="191919"/>
                </a:solidFill>
              </a:rPr>
              <a:t>vehículos</a:t>
            </a:r>
            <a:r>
              <a:rPr lang="en-GB" sz="1750" dirty="0">
                <a:solidFill>
                  <a:srgbClr val="191919"/>
                </a:solidFill>
              </a:rPr>
              <a:t> </a:t>
            </a:r>
            <a:r>
              <a:rPr lang="en-GB" sz="1750" dirty="0" err="1" smtClean="0">
                <a:solidFill>
                  <a:srgbClr val="191919"/>
                </a:solidFill>
              </a:rPr>
              <a:t>privados</a:t>
            </a:r>
            <a:endParaRPr lang="en-GB" sz="1750" dirty="0">
              <a:solidFill>
                <a:srgbClr val="191919"/>
              </a:solidFill>
            </a:endParaRPr>
          </a:p>
        </p:txBody>
      </p:sp>
      <p:sp>
        <p:nvSpPr>
          <p:cNvPr id="9" name="Rectangle 4"/>
          <p:cNvSpPr/>
          <p:nvPr/>
        </p:nvSpPr>
        <p:spPr>
          <a:xfrm>
            <a:off x="4130040" y="4889263"/>
            <a:ext cx="990600" cy="630942"/>
          </a:xfrm>
          <a:prstGeom prst="rect">
            <a:avLst/>
          </a:prstGeom>
        </p:spPr>
        <p:txBody>
          <a:bodyPr wrap="square">
            <a:spAutoFit/>
          </a:bodyPr>
          <a:lstStyle/>
          <a:p>
            <a:pPr algn="just"/>
            <a:r>
              <a:rPr lang="en-GB" sz="1750" b="1" dirty="0" err="1" smtClean="0">
                <a:solidFill>
                  <a:srgbClr val="191919"/>
                </a:solidFill>
              </a:rPr>
              <a:t>Grupo</a:t>
            </a:r>
            <a:r>
              <a:rPr lang="en-GB" sz="1750" b="1" dirty="0" smtClean="0">
                <a:solidFill>
                  <a:srgbClr val="191919"/>
                </a:solidFill>
              </a:rPr>
              <a:t>(s) </a:t>
            </a:r>
            <a:r>
              <a:rPr lang="en-GB" sz="1750" b="1" dirty="0" err="1" smtClean="0">
                <a:solidFill>
                  <a:srgbClr val="191919"/>
                </a:solidFill>
              </a:rPr>
              <a:t>objetivo</a:t>
            </a:r>
            <a:endParaRPr lang="en-GB" sz="1600" b="1" dirty="0" smtClean="0"/>
          </a:p>
        </p:txBody>
      </p:sp>
      <p:sp>
        <p:nvSpPr>
          <p:cNvPr id="10" name="Flecha derecha 3"/>
          <p:cNvSpPr/>
          <p:nvPr/>
        </p:nvSpPr>
        <p:spPr>
          <a:xfrm>
            <a:off x="3672840" y="5063902"/>
            <a:ext cx="457200" cy="281665"/>
          </a:xfrm>
          <a:prstGeom prst="rightArrow">
            <a:avLst/>
          </a:prstGeom>
          <a:solidFill>
            <a:srgbClr val="CADB2A"/>
          </a:solidFill>
          <a:ln>
            <a:solidFill>
              <a:srgbClr val="658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4"/>
          <p:cNvSpPr/>
          <p:nvPr/>
        </p:nvSpPr>
        <p:spPr>
          <a:xfrm>
            <a:off x="4712970" y="4558504"/>
            <a:ext cx="3909060" cy="1438855"/>
          </a:xfrm>
          <a:prstGeom prst="rect">
            <a:avLst/>
          </a:prstGeom>
        </p:spPr>
        <p:txBody>
          <a:bodyPr wrap="square">
            <a:spAutoFit/>
          </a:bodyPr>
          <a:lstStyle/>
          <a:p>
            <a:pPr marL="742950" lvl="1" indent="-285750" algn="just">
              <a:buFont typeface="Arial" panose="020B0604020202020204" pitchFamily="34" charset="0"/>
              <a:buChar char="•"/>
            </a:pPr>
            <a:r>
              <a:rPr lang="en-GB" sz="1750" b="1" dirty="0" err="1" smtClean="0">
                <a:solidFill>
                  <a:srgbClr val="191919"/>
                </a:solidFill>
              </a:rPr>
              <a:t>Usuarios</a:t>
            </a:r>
            <a:r>
              <a:rPr lang="en-GB" sz="1750" b="1" dirty="0" smtClean="0">
                <a:solidFill>
                  <a:srgbClr val="191919"/>
                </a:solidFill>
              </a:rPr>
              <a:t> </a:t>
            </a:r>
            <a:r>
              <a:rPr lang="en-GB" sz="1750" b="1" dirty="0">
                <a:solidFill>
                  <a:srgbClr val="191919"/>
                </a:solidFill>
              </a:rPr>
              <a:t>de </a:t>
            </a:r>
            <a:r>
              <a:rPr lang="en-GB" sz="1750" b="1" dirty="0" err="1">
                <a:solidFill>
                  <a:srgbClr val="191919"/>
                </a:solidFill>
              </a:rPr>
              <a:t>vehículo</a:t>
            </a:r>
            <a:r>
              <a:rPr lang="en-GB" sz="1750" b="1" dirty="0">
                <a:solidFill>
                  <a:srgbClr val="191919"/>
                </a:solidFill>
              </a:rPr>
              <a:t> </a:t>
            </a:r>
            <a:r>
              <a:rPr lang="en-GB" sz="1750" b="1" dirty="0" err="1">
                <a:solidFill>
                  <a:srgbClr val="191919"/>
                </a:solidFill>
              </a:rPr>
              <a:t>privado</a:t>
            </a:r>
            <a:r>
              <a:rPr lang="en-GB" sz="1750" b="1" dirty="0">
                <a:solidFill>
                  <a:srgbClr val="191919"/>
                </a:solidFill>
              </a:rPr>
              <a:t>.</a:t>
            </a:r>
          </a:p>
          <a:p>
            <a:pPr marL="742950" lvl="1" indent="-285750" algn="just">
              <a:buFont typeface="Arial" panose="020B0604020202020204" pitchFamily="34" charset="0"/>
              <a:buChar char="•"/>
            </a:pPr>
            <a:r>
              <a:rPr lang="en-GB" sz="1750" b="1" dirty="0" err="1">
                <a:solidFill>
                  <a:srgbClr val="191919"/>
                </a:solidFill>
              </a:rPr>
              <a:t>Ciudadanos</a:t>
            </a:r>
            <a:r>
              <a:rPr lang="en-GB" sz="1750" b="1" dirty="0">
                <a:solidFill>
                  <a:srgbClr val="191919"/>
                </a:solidFill>
              </a:rPr>
              <a:t>.</a:t>
            </a:r>
          </a:p>
          <a:p>
            <a:pPr marL="742950" lvl="1" indent="-285750">
              <a:buFont typeface="Arial" panose="020B0604020202020204" pitchFamily="34" charset="0"/>
              <a:buChar char="•"/>
            </a:pPr>
            <a:r>
              <a:rPr lang="en-GB" sz="1750" b="1" dirty="0">
                <a:solidFill>
                  <a:srgbClr val="191919"/>
                </a:solidFill>
              </a:rPr>
              <a:t>Personas </a:t>
            </a:r>
            <a:r>
              <a:rPr lang="en-GB" sz="1750" b="1" dirty="0" err="1">
                <a:solidFill>
                  <a:srgbClr val="191919"/>
                </a:solidFill>
              </a:rPr>
              <a:t>que</a:t>
            </a:r>
            <a:r>
              <a:rPr lang="en-GB" sz="1750" b="1" dirty="0">
                <a:solidFill>
                  <a:srgbClr val="191919"/>
                </a:solidFill>
              </a:rPr>
              <a:t> </a:t>
            </a:r>
            <a:r>
              <a:rPr lang="en-GB" sz="1750" b="1" dirty="0" err="1">
                <a:solidFill>
                  <a:srgbClr val="191919"/>
                </a:solidFill>
              </a:rPr>
              <a:t>viajan</a:t>
            </a:r>
            <a:r>
              <a:rPr lang="en-GB" sz="1750" b="1" dirty="0">
                <a:solidFill>
                  <a:srgbClr val="191919"/>
                </a:solidFill>
              </a:rPr>
              <a:t> </a:t>
            </a:r>
            <a:r>
              <a:rPr lang="en-GB" sz="1750" b="1" dirty="0" err="1">
                <a:solidFill>
                  <a:srgbClr val="191919"/>
                </a:solidFill>
              </a:rPr>
              <a:t>diariamente</a:t>
            </a:r>
            <a:r>
              <a:rPr lang="en-GB" sz="1750" b="1" dirty="0">
                <a:solidFill>
                  <a:srgbClr val="191919"/>
                </a:solidFill>
              </a:rPr>
              <a:t> a </a:t>
            </a:r>
            <a:r>
              <a:rPr lang="en-GB" sz="1750" b="1" dirty="0" err="1">
                <a:solidFill>
                  <a:srgbClr val="191919"/>
                </a:solidFill>
              </a:rPr>
              <a:t>su</a:t>
            </a:r>
            <a:r>
              <a:rPr lang="en-GB" sz="1750" b="1" dirty="0">
                <a:solidFill>
                  <a:srgbClr val="191919"/>
                </a:solidFill>
              </a:rPr>
              <a:t> </a:t>
            </a:r>
            <a:r>
              <a:rPr lang="en-GB" sz="1750" b="1" dirty="0" err="1">
                <a:solidFill>
                  <a:srgbClr val="191919"/>
                </a:solidFill>
              </a:rPr>
              <a:t>lugar</a:t>
            </a:r>
            <a:r>
              <a:rPr lang="en-GB" sz="1750" b="1" dirty="0">
                <a:solidFill>
                  <a:srgbClr val="191919"/>
                </a:solidFill>
              </a:rPr>
              <a:t> de </a:t>
            </a:r>
            <a:r>
              <a:rPr lang="en-GB" sz="1750" b="1" dirty="0" err="1" smtClean="0">
                <a:solidFill>
                  <a:srgbClr val="191919"/>
                </a:solidFill>
              </a:rPr>
              <a:t>trabajo</a:t>
            </a:r>
            <a:endParaRPr lang="en-GB" sz="1750" b="1" dirty="0">
              <a:solidFill>
                <a:srgbClr val="191919"/>
              </a:solidFill>
            </a:endParaRPr>
          </a:p>
        </p:txBody>
      </p:sp>
      <p:sp>
        <p:nvSpPr>
          <p:cNvPr id="12" name="Abrir llave 6"/>
          <p:cNvSpPr/>
          <p:nvPr/>
        </p:nvSpPr>
        <p:spPr>
          <a:xfrm>
            <a:off x="5006340" y="4459339"/>
            <a:ext cx="228600" cy="1538020"/>
          </a:xfrm>
          <a:prstGeom prst="leftBrace">
            <a:avLst/>
          </a:prstGeom>
          <a:noFill/>
          <a:ln w="19050">
            <a:solidFill>
              <a:srgbClr val="658F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9623668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52275"/>
            <a:ext cx="2743200" cy="2380518"/>
          </a:xfrm>
        </p:spPr>
        <p:txBody>
          <a:bodyPr>
            <a:normAutofit/>
          </a:bodyPr>
          <a:lstStyle/>
          <a:p>
            <a:r>
              <a:rPr lang="es-CO" dirty="0" smtClean="0"/>
              <a:t>Identificar las variables que describen los objetivos del proyecto (Paso 1)</a:t>
            </a:r>
            <a:endParaRPr lang="es-CO" dirty="0"/>
          </a:p>
        </p:txBody>
      </p:sp>
      <p:sp>
        <p:nvSpPr>
          <p:cNvPr id="3" name="Title 2"/>
          <p:cNvSpPr>
            <a:spLocks noGrp="1"/>
          </p:cNvSpPr>
          <p:nvPr>
            <p:ph type="title"/>
          </p:nvPr>
        </p:nvSpPr>
        <p:spPr/>
        <p:txBody>
          <a:bodyPr/>
          <a:lstStyle/>
          <a:p>
            <a:r>
              <a:rPr lang="en-US" sz="1800" dirty="0" smtClean="0"/>
              <a:t>Paso3 </a:t>
            </a:r>
            <a:r>
              <a:rPr lang="en-US" sz="1800" dirty="0" err="1" smtClean="0"/>
              <a:t>Identificar</a:t>
            </a:r>
            <a:r>
              <a:rPr lang="en-US" sz="1800" dirty="0" smtClean="0"/>
              <a:t> variables </a:t>
            </a:r>
            <a:endParaRPr lang="en-GB" sz="1800" dirty="0"/>
          </a:p>
        </p:txBody>
      </p:sp>
      <p:pic>
        <p:nvPicPr>
          <p:cNvPr id="36866" name="Picture 2" descr="http://image.slidesharecdn.com/basicvariablesppt-110925195023-phpapp02/95/basic-variables-ppt-1-728.jpg?cb=1316998332"/>
          <p:cNvPicPr>
            <a:picLocks noChangeAspect="1" noChangeArrowheads="1"/>
          </p:cNvPicPr>
          <p:nvPr/>
        </p:nvPicPr>
        <p:blipFill rotWithShape="1">
          <a:blip r:embed="rId3">
            <a:extLst>
              <a:ext uri="{28A0092B-C50C-407E-A947-70E740481C1C}">
                <a14:useLocalDpi xmlns:a14="http://schemas.microsoft.com/office/drawing/2010/main" val="0"/>
              </a:ext>
            </a:extLst>
          </a:blip>
          <a:srcRect t="33883"/>
          <a:stretch/>
        </p:blipFill>
        <p:spPr bwMode="auto">
          <a:xfrm>
            <a:off x="2861650" y="1295400"/>
            <a:ext cx="4800600" cy="2380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873681515"/>
              </p:ext>
            </p:extLst>
          </p:nvPr>
        </p:nvGraphicFramePr>
        <p:xfrm>
          <a:off x="5261950" y="4191000"/>
          <a:ext cx="3733800" cy="1981200"/>
        </p:xfrm>
        <a:graphic>
          <a:graphicData uri="http://schemas.openxmlformats.org/drawingml/2006/table">
            <a:tbl>
              <a:tblPr firstRow="1" bandRow="1">
                <a:tableStyleId>{5C22544A-7EE6-4342-B048-85BDC9FD1C3A}</a:tableStyleId>
              </a:tblPr>
              <a:tblGrid>
                <a:gridCol w="838200"/>
                <a:gridCol w="2895600"/>
              </a:tblGrid>
              <a:tr h="304800">
                <a:tc>
                  <a:txBody>
                    <a:bodyPr/>
                    <a:lstStyle/>
                    <a:p>
                      <a:pPr algn="ctr"/>
                      <a:r>
                        <a:rPr lang="en-GB" sz="1400" noProof="0" dirty="0" smtClean="0"/>
                        <a:t>Number</a:t>
                      </a:r>
                      <a:endParaRPr lang="en-GB" sz="1400" noProof="0" dirty="0"/>
                    </a:p>
                  </a:txBody>
                  <a:tcPr>
                    <a:solidFill>
                      <a:schemeClr val="bg1">
                        <a:lumMod val="65000"/>
                      </a:schemeClr>
                    </a:solidFill>
                  </a:tcPr>
                </a:tc>
                <a:tc>
                  <a:txBody>
                    <a:bodyPr/>
                    <a:lstStyle/>
                    <a:p>
                      <a:r>
                        <a:rPr lang="en-GB" sz="1400" noProof="0" dirty="0" smtClean="0"/>
                        <a:t>Objective</a:t>
                      </a:r>
                      <a:r>
                        <a:rPr lang="fi-FI" sz="1400" dirty="0" smtClean="0"/>
                        <a:t> </a:t>
                      </a:r>
                      <a:endParaRPr lang="en-GB" sz="1400" dirty="0"/>
                    </a:p>
                  </a:txBody>
                  <a:tcPr>
                    <a:solidFill>
                      <a:schemeClr val="bg1">
                        <a:lumMod val="65000"/>
                      </a:schemeClr>
                    </a:solidFill>
                  </a:tcPr>
                </a:tc>
              </a:tr>
              <a:tr h="304800">
                <a:tc>
                  <a:txBody>
                    <a:bodyPr/>
                    <a:lstStyle/>
                    <a:p>
                      <a:pPr algn="ctr"/>
                      <a:r>
                        <a:rPr lang="fi-FI" sz="1200" dirty="0" smtClean="0"/>
                        <a:t>1</a:t>
                      </a:r>
                      <a:endParaRPr lang="en-GB" sz="1200" dirty="0"/>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noProof="0" dirty="0" smtClean="0">
                          <a:effectLst/>
                          <a:latin typeface="+mn-lt"/>
                        </a:rPr>
                        <a:t>Incrementar el uso de medios de transporte alternativos</a:t>
                      </a:r>
                      <a:endParaRPr lang="es-CO" sz="1200" noProof="0" dirty="0" smtClean="0">
                        <a:solidFill>
                          <a:srgbClr val="595959"/>
                        </a:solidFill>
                        <a:effectLst/>
                        <a:latin typeface="+mn-lt"/>
                        <a:ea typeface="Times New Roman"/>
                        <a:cs typeface="Times New Roman"/>
                      </a:endParaRPr>
                    </a:p>
                  </a:txBody>
                  <a:tcPr>
                    <a:solidFill>
                      <a:schemeClr val="bg1">
                        <a:lumMod val="65000"/>
                      </a:schemeClr>
                    </a:solidFill>
                  </a:tcPr>
                </a:tc>
              </a:tr>
              <a:tr h="304800">
                <a:tc>
                  <a:txBody>
                    <a:bodyPr/>
                    <a:lstStyle/>
                    <a:p>
                      <a:pPr algn="ctr"/>
                      <a:r>
                        <a:rPr lang="fi-FI" sz="1200" dirty="0" smtClean="0"/>
                        <a:t>2</a:t>
                      </a:r>
                      <a:endParaRPr lang="en-GB" sz="1200" dirty="0"/>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effectLst/>
                          <a:latin typeface="+mn-lt"/>
                          <a:ea typeface="Times New Roman"/>
                          <a:cs typeface="Times New Roman"/>
                        </a:rPr>
                        <a:t>Reducir el uso del vehículo privado.</a:t>
                      </a:r>
                      <a:endParaRPr lang="en-GB" sz="1200" b="0" dirty="0" smtClean="0">
                        <a:solidFill>
                          <a:schemeClr val="tx1"/>
                        </a:solidFill>
                        <a:effectLst/>
                        <a:latin typeface="+mn-lt"/>
                        <a:ea typeface="Times New Roman"/>
                        <a:cs typeface="Times New Roman"/>
                      </a:endParaRPr>
                    </a:p>
                  </a:txBody>
                  <a:tcPr>
                    <a:solidFill>
                      <a:schemeClr val="bg1">
                        <a:lumMod val="65000"/>
                      </a:schemeClr>
                    </a:solidFill>
                  </a:tcPr>
                </a:tc>
              </a:tr>
              <a:tr h="304800">
                <a:tc>
                  <a:txBody>
                    <a:bodyPr/>
                    <a:lstStyle/>
                    <a:p>
                      <a:pPr algn="ctr"/>
                      <a:r>
                        <a:rPr lang="fi-FI" sz="1200" dirty="0" smtClean="0"/>
                        <a:t>3</a:t>
                      </a:r>
                      <a:endParaRPr lang="en-GB" sz="1200" dirty="0"/>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effectLst/>
                          <a:latin typeface="+mn-lt"/>
                        </a:rPr>
                        <a:t>Reducir el uso del vehículo privado.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effectLst/>
                          <a:latin typeface="+mn-lt"/>
                        </a:rPr>
                        <a:t>Promover el uso del </a:t>
                      </a:r>
                      <a:r>
                        <a:rPr lang="es-ES" sz="1200" dirty="0" err="1" smtClean="0">
                          <a:effectLst/>
                          <a:latin typeface="+mn-lt"/>
                        </a:rPr>
                        <a:t>autobus</a:t>
                      </a:r>
                      <a:r>
                        <a:rPr lang="es-ES" sz="1200" dirty="0" smtClean="0">
                          <a:effectLst/>
                          <a:latin typeface="+mn-lt"/>
                        </a:rPr>
                        <a:t> público</a:t>
                      </a:r>
                      <a:endParaRPr lang="es-ES" sz="1200" dirty="0" smtClean="0">
                        <a:effectLst/>
                        <a:latin typeface="+mn-lt"/>
                      </a:endParaRPr>
                    </a:p>
                  </a:txBody>
                  <a:tcPr>
                    <a:solidFill>
                      <a:schemeClr val="bg1">
                        <a:lumMod val="65000"/>
                      </a:schemeClr>
                    </a:solidFill>
                  </a:tcPr>
                </a:tc>
              </a:tr>
              <a:tr h="304800">
                <a:tc>
                  <a:txBody>
                    <a:bodyPr/>
                    <a:lstStyle/>
                    <a:p>
                      <a:pPr algn="ctr"/>
                      <a:r>
                        <a:rPr lang="fi-FI" sz="1200" dirty="0" smtClean="0"/>
                        <a:t>4</a:t>
                      </a:r>
                      <a:endParaRPr lang="en-GB" sz="1200" dirty="0"/>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effectLst/>
                          <a:latin typeface="+mn-lt"/>
                          <a:ea typeface="Times New Roman"/>
                          <a:cs typeface="Times New Roman"/>
                        </a:rPr>
                        <a:t>Reducir el uso del vehículo privado.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effectLst/>
                          <a:latin typeface="+mn-lt"/>
                          <a:ea typeface="Times New Roman"/>
                          <a:cs typeface="Times New Roman"/>
                        </a:rPr>
                        <a:t>Promover el uso de la bici </a:t>
                      </a:r>
                      <a:endParaRPr lang="es-ES" sz="1200" b="0" dirty="0" smtClean="0">
                        <a:solidFill>
                          <a:schemeClr val="tx1"/>
                        </a:solidFill>
                        <a:effectLst/>
                        <a:latin typeface="+mn-lt"/>
                        <a:ea typeface="Times New Roman"/>
                        <a:cs typeface="Times New Roman"/>
                      </a:endParaRPr>
                    </a:p>
                  </a:txBody>
                  <a:tcPr>
                    <a:solidFill>
                      <a:schemeClr val="bg1">
                        <a:lumMod val="65000"/>
                      </a:schemeClr>
                    </a:solidFill>
                  </a:tcPr>
                </a:tc>
              </a:tr>
            </a:tbl>
          </a:graphicData>
        </a:graphic>
      </p:graphicFrame>
      <p:graphicFrame>
        <p:nvGraphicFramePr>
          <p:cNvPr id="9" name="Tabla 4"/>
          <p:cNvGraphicFramePr>
            <a:graphicFrameLocks noGrp="1"/>
          </p:cNvGraphicFramePr>
          <p:nvPr>
            <p:extLst>
              <p:ext uri="{D42A27DB-BD31-4B8C-83A1-F6EECF244321}">
                <p14:modId xmlns:p14="http://schemas.microsoft.com/office/powerpoint/2010/main" val="451102393"/>
              </p:ext>
            </p:extLst>
          </p:nvPr>
        </p:nvGraphicFramePr>
        <p:xfrm>
          <a:off x="228600" y="3828318"/>
          <a:ext cx="4648200" cy="2430781"/>
        </p:xfrm>
        <a:graphic>
          <a:graphicData uri="http://schemas.openxmlformats.org/drawingml/2006/table">
            <a:tbl>
              <a:tblPr firstRow="1" firstCol="1" bandRow="1">
                <a:tableStyleId>{5C22544A-7EE6-4342-B048-85BDC9FD1C3A}</a:tableStyleId>
              </a:tblPr>
              <a:tblGrid>
                <a:gridCol w="3655725"/>
                <a:gridCol w="992475"/>
              </a:tblGrid>
              <a:tr h="323617">
                <a:tc>
                  <a:txBody>
                    <a:bodyPr/>
                    <a:lstStyle/>
                    <a:p>
                      <a:pPr algn="ctr">
                        <a:spcBef>
                          <a:spcPts val="600"/>
                        </a:spcBef>
                        <a:spcAft>
                          <a:spcPts val="0"/>
                        </a:spcAft>
                      </a:pPr>
                      <a:r>
                        <a:rPr lang="en-GB" sz="1300" dirty="0">
                          <a:solidFill>
                            <a:schemeClr val="tx1"/>
                          </a:solidFill>
                          <a:effectLst/>
                        </a:rPr>
                        <a:t>Variable </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ctr">
                        <a:spcBef>
                          <a:spcPts val="600"/>
                        </a:spcBef>
                        <a:spcAft>
                          <a:spcPts val="0"/>
                        </a:spcAft>
                      </a:pPr>
                      <a:r>
                        <a:rPr lang="es-CO" sz="1300" noProof="0" dirty="0" smtClean="0">
                          <a:solidFill>
                            <a:schemeClr val="tx1"/>
                          </a:solidFill>
                          <a:effectLst/>
                        </a:rPr>
                        <a:t>Objetivos</a:t>
                      </a:r>
                      <a:endParaRPr lang="es-CO" sz="1300" noProof="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r>
              <a:tr h="230016">
                <a:tc>
                  <a:txBody>
                    <a:bodyPr/>
                    <a:lstStyle/>
                    <a:p>
                      <a:pPr algn="just">
                        <a:spcBef>
                          <a:spcPts val="600"/>
                        </a:spcBef>
                        <a:spcAft>
                          <a:spcPts val="0"/>
                        </a:spcAft>
                      </a:pPr>
                      <a:r>
                        <a:rPr lang="en-GB" sz="1300" dirty="0" err="1" smtClean="0">
                          <a:solidFill>
                            <a:schemeClr val="tx1"/>
                          </a:solidFill>
                          <a:effectLst/>
                        </a:rPr>
                        <a:t>Consumo</a:t>
                      </a:r>
                      <a:r>
                        <a:rPr lang="en-GB" sz="1300" dirty="0" smtClean="0">
                          <a:solidFill>
                            <a:schemeClr val="tx1"/>
                          </a:solidFill>
                          <a:effectLst/>
                        </a:rPr>
                        <a:t> de </a:t>
                      </a:r>
                      <a:r>
                        <a:rPr lang="en-GB" sz="1300" dirty="0" err="1" smtClean="0">
                          <a:solidFill>
                            <a:schemeClr val="tx1"/>
                          </a:solidFill>
                          <a:effectLst/>
                        </a:rPr>
                        <a:t>energía</a:t>
                      </a:r>
                      <a:r>
                        <a:rPr lang="en-GB" sz="1300" baseline="0" dirty="0" smtClean="0">
                          <a:solidFill>
                            <a:schemeClr val="tx1"/>
                          </a:solidFill>
                          <a:effectLst/>
                        </a:rPr>
                        <a:t> </a:t>
                      </a:r>
                      <a:r>
                        <a:rPr lang="en-GB" sz="1300" baseline="0" dirty="0" err="1" smtClean="0">
                          <a:solidFill>
                            <a:schemeClr val="tx1"/>
                          </a:solidFill>
                          <a:effectLst/>
                        </a:rPr>
                        <a:t>por</a:t>
                      </a:r>
                      <a:r>
                        <a:rPr lang="en-GB" sz="1300" baseline="0" dirty="0" smtClean="0">
                          <a:solidFill>
                            <a:schemeClr val="tx1"/>
                          </a:solidFill>
                          <a:effectLst/>
                        </a:rPr>
                        <a:t> </a:t>
                      </a:r>
                      <a:r>
                        <a:rPr lang="en-GB" sz="1300" baseline="0" dirty="0" err="1" smtClean="0">
                          <a:solidFill>
                            <a:schemeClr val="tx1"/>
                          </a:solidFill>
                          <a:effectLst/>
                        </a:rPr>
                        <a:t>vehículo</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spcBef>
                          <a:spcPts val="600"/>
                        </a:spcBef>
                        <a:spcAft>
                          <a:spcPts val="0"/>
                        </a:spcAft>
                      </a:pPr>
                      <a:r>
                        <a:rPr lang="en-GB" sz="1300" dirty="0" smtClean="0">
                          <a:solidFill>
                            <a:schemeClr val="tx1"/>
                          </a:solidFill>
                          <a:effectLst/>
                        </a:rPr>
                        <a:t>1,3,4</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225953">
                <a:tc>
                  <a:txBody>
                    <a:bodyPr/>
                    <a:lstStyle/>
                    <a:p>
                      <a:pPr algn="just">
                        <a:spcBef>
                          <a:spcPts val="600"/>
                        </a:spcBef>
                        <a:spcAft>
                          <a:spcPts val="0"/>
                        </a:spcAft>
                      </a:pPr>
                      <a:r>
                        <a:rPr lang="en-GB" sz="1300" dirty="0" err="1" smtClean="0">
                          <a:solidFill>
                            <a:schemeClr val="tx1"/>
                          </a:solidFill>
                          <a:effectLst/>
                        </a:rPr>
                        <a:t>Consumo</a:t>
                      </a:r>
                      <a:r>
                        <a:rPr lang="en-GB" sz="1300" dirty="0" smtClean="0">
                          <a:solidFill>
                            <a:schemeClr val="tx1"/>
                          </a:solidFill>
                          <a:effectLst/>
                        </a:rPr>
                        <a:t> de</a:t>
                      </a:r>
                      <a:r>
                        <a:rPr lang="en-GB" sz="1300" baseline="0" dirty="0" smtClean="0">
                          <a:solidFill>
                            <a:schemeClr val="tx1"/>
                          </a:solidFill>
                          <a:effectLst/>
                        </a:rPr>
                        <a:t> combustible </a:t>
                      </a:r>
                      <a:r>
                        <a:rPr lang="en-GB" sz="1300" baseline="0" dirty="0" err="1" smtClean="0">
                          <a:solidFill>
                            <a:schemeClr val="tx1"/>
                          </a:solidFill>
                          <a:effectLst/>
                        </a:rPr>
                        <a:t>por</a:t>
                      </a:r>
                      <a:r>
                        <a:rPr lang="en-GB" sz="1300" baseline="0" dirty="0" smtClean="0">
                          <a:solidFill>
                            <a:schemeClr val="tx1"/>
                          </a:solidFill>
                          <a:effectLst/>
                        </a:rPr>
                        <a:t> </a:t>
                      </a:r>
                      <a:r>
                        <a:rPr lang="en-GB" sz="1300" baseline="0" dirty="0" err="1" smtClean="0">
                          <a:solidFill>
                            <a:schemeClr val="tx1"/>
                          </a:solidFill>
                          <a:effectLst/>
                        </a:rPr>
                        <a:t>vehículo</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Bef>
                          <a:spcPts val="600"/>
                        </a:spcBef>
                        <a:spcAft>
                          <a:spcPts val="0"/>
                        </a:spcAft>
                      </a:pPr>
                      <a:r>
                        <a:rPr lang="en-GB" sz="1300" dirty="0" smtClean="0">
                          <a:solidFill>
                            <a:schemeClr val="tx1"/>
                          </a:solidFill>
                          <a:effectLst/>
                        </a:rPr>
                        <a:t>1,3</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29264">
                <a:tc>
                  <a:txBody>
                    <a:bodyPr/>
                    <a:lstStyle/>
                    <a:p>
                      <a:pPr algn="just">
                        <a:spcBef>
                          <a:spcPts val="600"/>
                        </a:spcBef>
                        <a:spcAft>
                          <a:spcPts val="0"/>
                        </a:spcAft>
                      </a:pPr>
                      <a:r>
                        <a:rPr lang="en-GB" sz="1300" dirty="0" err="1" smtClean="0">
                          <a:solidFill>
                            <a:schemeClr val="tx1"/>
                          </a:solidFill>
                          <a:effectLst/>
                        </a:rPr>
                        <a:t>Calorías</a:t>
                      </a:r>
                      <a:r>
                        <a:rPr lang="en-GB" sz="1300" dirty="0" smtClean="0">
                          <a:solidFill>
                            <a:schemeClr val="tx1"/>
                          </a:solidFill>
                          <a:effectLst/>
                        </a:rPr>
                        <a:t> </a:t>
                      </a:r>
                      <a:r>
                        <a:rPr lang="en-GB" sz="1300" dirty="0" err="1" smtClean="0">
                          <a:solidFill>
                            <a:schemeClr val="tx1"/>
                          </a:solidFill>
                          <a:effectLst/>
                        </a:rPr>
                        <a:t>consumidas</a:t>
                      </a:r>
                      <a:r>
                        <a:rPr lang="en-GB" sz="1300" dirty="0" smtClean="0">
                          <a:solidFill>
                            <a:schemeClr val="tx1"/>
                          </a:solidFill>
                          <a:effectLst/>
                        </a:rPr>
                        <a:t> con</a:t>
                      </a:r>
                      <a:r>
                        <a:rPr lang="en-GB" sz="1300" baseline="0" dirty="0" smtClean="0">
                          <a:solidFill>
                            <a:schemeClr val="tx1"/>
                          </a:solidFill>
                          <a:effectLst/>
                        </a:rPr>
                        <a:t> los </a:t>
                      </a:r>
                      <a:r>
                        <a:rPr lang="en-GB" sz="1300" baseline="0" dirty="0" err="1" smtClean="0">
                          <a:solidFill>
                            <a:schemeClr val="tx1"/>
                          </a:solidFill>
                          <a:effectLst/>
                        </a:rPr>
                        <a:t>medios</a:t>
                      </a:r>
                      <a:r>
                        <a:rPr lang="en-GB" sz="1300" baseline="0" dirty="0" smtClean="0">
                          <a:solidFill>
                            <a:schemeClr val="tx1"/>
                          </a:solidFill>
                          <a:effectLst/>
                        </a:rPr>
                        <a:t> </a:t>
                      </a:r>
                      <a:r>
                        <a:rPr lang="en-GB" sz="1300" baseline="0" dirty="0" err="1" smtClean="0">
                          <a:solidFill>
                            <a:schemeClr val="tx1"/>
                          </a:solidFill>
                          <a:effectLst/>
                        </a:rPr>
                        <a:t>alternativos</a:t>
                      </a:r>
                      <a:r>
                        <a:rPr lang="en-GB" sz="1300" baseline="0" dirty="0" smtClean="0">
                          <a:solidFill>
                            <a:schemeClr val="tx1"/>
                          </a:solidFill>
                          <a:effectLst/>
                        </a:rPr>
                        <a:t>.</a:t>
                      </a:r>
                    </a:p>
                  </a:txBody>
                  <a:tcPr marL="68580" marR="68580" marT="0" marB="0">
                    <a:solidFill>
                      <a:schemeClr val="bg1">
                        <a:lumMod val="85000"/>
                      </a:schemeClr>
                    </a:solidFill>
                  </a:tcPr>
                </a:tc>
                <a:tc>
                  <a:txBody>
                    <a:bodyPr/>
                    <a:lstStyle/>
                    <a:p>
                      <a:pPr algn="ctr">
                        <a:spcBef>
                          <a:spcPts val="600"/>
                        </a:spcBef>
                        <a:spcAft>
                          <a:spcPts val="0"/>
                        </a:spcAft>
                      </a:pPr>
                      <a:r>
                        <a:rPr lang="en-GB" sz="1300" dirty="0" smtClean="0">
                          <a:solidFill>
                            <a:schemeClr val="tx1"/>
                          </a:solidFill>
                          <a:effectLst/>
                        </a:rPr>
                        <a:t>2,4</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244162">
                <a:tc>
                  <a:txBody>
                    <a:bodyPr/>
                    <a:lstStyle/>
                    <a:p>
                      <a:pPr algn="just">
                        <a:spcBef>
                          <a:spcPts val="600"/>
                        </a:spcBef>
                        <a:spcAft>
                          <a:spcPts val="0"/>
                        </a:spcAft>
                      </a:pPr>
                      <a:r>
                        <a:rPr lang="en-GB" sz="1300" dirty="0" err="1" smtClean="0">
                          <a:solidFill>
                            <a:schemeClr val="tx1"/>
                          </a:solidFill>
                          <a:effectLst/>
                        </a:rPr>
                        <a:t>Flota</a:t>
                      </a:r>
                      <a:r>
                        <a:rPr lang="en-GB" sz="1300" dirty="0" smtClean="0">
                          <a:solidFill>
                            <a:schemeClr val="tx1"/>
                          </a:solidFill>
                          <a:effectLst/>
                        </a:rPr>
                        <a:t> de </a:t>
                      </a:r>
                      <a:r>
                        <a:rPr lang="en-GB" sz="1300" dirty="0" err="1" smtClean="0">
                          <a:solidFill>
                            <a:schemeClr val="tx1"/>
                          </a:solidFill>
                          <a:effectLst/>
                        </a:rPr>
                        <a:t>autobus</a:t>
                      </a:r>
                      <a:r>
                        <a:rPr lang="en-GB" sz="1300" dirty="0" smtClean="0">
                          <a:solidFill>
                            <a:schemeClr val="tx1"/>
                          </a:solidFill>
                          <a:effectLst/>
                        </a:rPr>
                        <a:t> </a:t>
                      </a:r>
                      <a:r>
                        <a:rPr lang="en-GB" sz="1300" dirty="0" err="1" smtClean="0">
                          <a:solidFill>
                            <a:schemeClr val="tx1"/>
                          </a:solidFill>
                          <a:effectLst/>
                        </a:rPr>
                        <a:t>público</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Bef>
                          <a:spcPts val="600"/>
                        </a:spcBef>
                        <a:spcAft>
                          <a:spcPts val="0"/>
                        </a:spcAft>
                      </a:pPr>
                      <a:r>
                        <a:rPr lang="en-GB" sz="1300" dirty="0" smtClean="0">
                          <a:solidFill>
                            <a:schemeClr val="tx1"/>
                          </a:solidFill>
                          <a:effectLst/>
                          <a:latin typeface="+mn-lt"/>
                          <a:ea typeface="+mn-ea"/>
                          <a:cs typeface="+mn-cs"/>
                        </a:rPr>
                        <a:t>3</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35885">
                <a:tc>
                  <a:txBody>
                    <a:bodyPr/>
                    <a:lstStyle/>
                    <a:p>
                      <a:pPr algn="just">
                        <a:spcBef>
                          <a:spcPts val="600"/>
                        </a:spcBef>
                        <a:spcAft>
                          <a:spcPts val="0"/>
                        </a:spcAft>
                      </a:pPr>
                      <a:r>
                        <a:rPr lang="en-GB" sz="1300" dirty="0" err="1" smtClean="0">
                          <a:solidFill>
                            <a:schemeClr val="tx1"/>
                          </a:solidFill>
                          <a:effectLst/>
                          <a:latin typeface="+mn-lt"/>
                          <a:ea typeface="+mn-ea"/>
                          <a:cs typeface="+mn-cs"/>
                        </a:rPr>
                        <a:t>Flota</a:t>
                      </a:r>
                      <a:r>
                        <a:rPr lang="en-GB" sz="1300" baseline="0" dirty="0" smtClean="0">
                          <a:solidFill>
                            <a:schemeClr val="tx1"/>
                          </a:solidFill>
                          <a:effectLst/>
                          <a:latin typeface="+mn-lt"/>
                          <a:ea typeface="+mn-ea"/>
                          <a:cs typeface="+mn-cs"/>
                        </a:rPr>
                        <a:t> de </a:t>
                      </a:r>
                      <a:r>
                        <a:rPr lang="en-GB" sz="1300" baseline="0" dirty="0" err="1" smtClean="0">
                          <a:solidFill>
                            <a:schemeClr val="tx1"/>
                          </a:solidFill>
                          <a:effectLst/>
                          <a:latin typeface="+mn-lt"/>
                          <a:ea typeface="+mn-ea"/>
                          <a:cs typeface="+mn-cs"/>
                        </a:rPr>
                        <a:t>bicicletas</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spcBef>
                          <a:spcPts val="600"/>
                        </a:spcBef>
                        <a:spcAft>
                          <a:spcPts val="0"/>
                        </a:spcAft>
                      </a:pPr>
                      <a:r>
                        <a:rPr lang="en-GB" sz="1300" dirty="0" smtClean="0">
                          <a:solidFill>
                            <a:schemeClr val="tx1"/>
                          </a:solidFill>
                          <a:effectLst/>
                          <a:latin typeface="+mn-lt"/>
                          <a:ea typeface="+mn-ea"/>
                          <a:cs typeface="+mn-cs"/>
                        </a:rPr>
                        <a:t>4</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227608">
                <a:tc>
                  <a:txBody>
                    <a:bodyPr/>
                    <a:lstStyle/>
                    <a:p>
                      <a:pPr algn="just">
                        <a:spcBef>
                          <a:spcPts val="600"/>
                        </a:spcBef>
                        <a:spcAft>
                          <a:spcPts val="0"/>
                        </a:spcAft>
                      </a:pPr>
                      <a:r>
                        <a:rPr lang="en-GB" sz="1300" dirty="0" smtClean="0">
                          <a:solidFill>
                            <a:schemeClr val="tx1"/>
                          </a:solidFill>
                          <a:effectLst/>
                        </a:rPr>
                        <a:t>% de</a:t>
                      </a:r>
                      <a:r>
                        <a:rPr lang="en-GB" sz="1300" baseline="0" dirty="0" smtClean="0">
                          <a:solidFill>
                            <a:schemeClr val="tx1"/>
                          </a:solidFill>
                          <a:effectLst/>
                        </a:rPr>
                        <a:t> </a:t>
                      </a:r>
                      <a:r>
                        <a:rPr lang="en-GB" sz="1300" baseline="0" dirty="0" err="1" smtClean="0">
                          <a:solidFill>
                            <a:schemeClr val="tx1"/>
                          </a:solidFill>
                          <a:effectLst/>
                        </a:rPr>
                        <a:t>cada</a:t>
                      </a:r>
                      <a:r>
                        <a:rPr lang="en-GB" sz="1300" baseline="0" dirty="0" smtClean="0">
                          <a:solidFill>
                            <a:schemeClr val="tx1"/>
                          </a:solidFill>
                          <a:effectLst/>
                        </a:rPr>
                        <a:t> </a:t>
                      </a:r>
                      <a:r>
                        <a:rPr lang="en-GB" sz="1300" baseline="0" dirty="0" err="1" smtClean="0">
                          <a:solidFill>
                            <a:schemeClr val="tx1"/>
                          </a:solidFill>
                          <a:effectLst/>
                        </a:rPr>
                        <a:t>modo</a:t>
                      </a:r>
                      <a:r>
                        <a:rPr lang="en-GB" sz="1300" baseline="0" dirty="0" smtClean="0">
                          <a:solidFill>
                            <a:schemeClr val="tx1"/>
                          </a:solidFill>
                          <a:effectLst/>
                        </a:rPr>
                        <a:t> de </a:t>
                      </a:r>
                      <a:r>
                        <a:rPr lang="en-GB" sz="1300" baseline="0" dirty="0" err="1" smtClean="0">
                          <a:solidFill>
                            <a:schemeClr val="tx1"/>
                          </a:solidFill>
                          <a:effectLst/>
                        </a:rPr>
                        <a:t>transporte</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Bef>
                          <a:spcPts val="600"/>
                        </a:spcBef>
                        <a:spcAft>
                          <a:spcPts val="0"/>
                        </a:spcAft>
                      </a:pPr>
                      <a:r>
                        <a:rPr lang="en-GB" sz="1300" dirty="0">
                          <a:solidFill>
                            <a:schemeClr val="tx1"/>
                          </a:solidFill>
                          <a:effectLst/>
                        </a:rPr>
                        <a:t>1,2,3,4</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42506">
                <a:tc>
                  <a:txBody>
                    <a:bodyPr/>
                    <a:lstStyle/>
                    <a:p>
                      <a:pPr algn="just">
                        <a:spcBef>
                          <a:spcPts val="600"/>
                        </a:spcBef>
                        <a:spcAft>
                          <a:spcPts val="0"/>
                        </a:spcAft>
                      </a:pPr>
                      <a:r>
                        <a:rPr lang="en-GB" sz="1300" dirty="0" err="1" smtClean="0">
                          <a:solidFill>
                            <a:schemeClr val="tx1"/>
                          </a:solidFill>
                          <a:effectLst/>
                          <a:latin typeface="+mn-lt"/>
                          <a:ea typeface="+mn-ea"/>
                          <a:cs typeface="+mn-cs"/>
                        </a:rPr>
                        <a:t>Número</a:t>
                      </a:r>
                      <a:r>
                        <a:rPr lang="en-GB" sz="1300" baseline="0" dirty="0" smtClean="0">
                          <a:solidFill>
                            <a:schemeClr val="tx1"/>
                          </a:solidFill>
                          <a:effectLst/>
                          <a:latin typeface="+mn-lt"/>
                          <a:ea typeface="+mn-ea"/>
                          <a:cs typeface="+mn-cs"/>
                        </a:rPr>
                        <a:t> de </a:t>
                      </a:r>
                      <a:r>
                        <a:rPr lang="en-GB" sz="1300" baseline="0" dirty="0" err="1" smtClean="0">
                          <a:solidFill>
                            <a:schemeClr val="tx1"/>
                          </a:solidFill>
                          <a:effectLst/>
                          <a:latin typeface="+mn-lt"/>
                          <a:ea typeface="+mn-ea"/>
                          <a:cs typeface="+mn-cs"/>
                        </a:rPr>
                        <a:t>pasajeros</a:t>
                      </a:r>
                      <a:r>
                        <a:rPr lang="en-GB" sz="1300" baseline="0" dirty="0" smtClean="0">
                          <a:solidFill>
                            <a:schemeClr val="tx1"/>
                          </a:solidFill>
                          <a:effectLst/>
                          <a:latin typeface="+mn-lt"/>
                          <a:ea typeface="+mn-ea"/>
                          <a:cs typeface="+mn-cs"/>
                        </a:rPr>
                        <a:t> </a:t>
                      </a:r>
                      <a:r>
                        <a:rPr lang="en-GB" sz="1300" baseline="0" dirty="0" smtClean="0">
                          <a:solidFill>
                            <a:schemeClr val="tx1"/>
                          </a:solidFill>
                          <a:effectLst/>
                          <a:latin typeface="+mn-lt"/>
                          <a:ea typeface="+mn-ea"/>
                          <a:cs typeface="+mn-cs"/>
                        </a:rPr>
                        <a:t>en </a:t>
                      </a:r>
                      <a:r>
                        <a:rPr lang="en-GB" sz="1300" baseline="0" dirty="0" err="1" smtClean="0">
                          <a:solidFill>
                            <a:schemeClr val="tx1"/>
                          </a:solidFill>
                          <a:effectLst/>
                          <a:latin typeface="+mn-lt"/>
                          <a:ea typeface="+mn-ea"/>
                          <a:cs typeface="+mn-cs"/>
                        </a:rPr>
                        <a:t>transporte</a:t>
                      </a:r>
                      <a:r>
                        <a:rPr lang="en-GB" sz="1300" baseline="0" dirty="0" smtClean="0">
                          <a:solidFill>
                            <a:schemeClr val="tx1"/>
                          </a:solidFill>
                          <a:effectLst/>
                          <a:latin typeface="+mn-lt"/>
                          <a:ea typeface="+mn-ea"/>
                          <a:cs typeface="+mn-cs"/>
                        </a:rPr>
                        <a:t> </a:t>
                      </a:r>
                      <a:r>
                        <a:rPr lang="en-GB" sz="1300" baseline="0" dirty="0" err="1" smtClean="0">
                          <a:solidFill>
                            <a:schemeClr val="tx1"/>
                          </a:solidFill>
                          <a:effectLst/>
                          <a:latin typeface="+mn-lt"/>
                          <a:ea typeface="+mn-ea"/>
                          <a:cs typeface="+mn-cs"/>
                        </a:rPr>
                        <a:t>público</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spcBef>
                          <a:spcPts val="600"/>
                        </a:spcBef>
                        <a:spcAft>
                          <a:spcPts val="0"/>
                        </a:spcAft>
                      </a:pPr>
                      <a:r>
                        <a:rPr lang="en-GB" sz="1300" dirty="0" smtClean="0">
                          <a:solidFill>
                            <a:schemeClr val="tx1"/>
                          </a:solidFill>
                          <a:effectLst/>
                          <a:latin typeface="+mn-lt"/>
                          <a:ea typeface="+mn-ea"/>
                          <a:cs typeface="+mn-cs"/>
                        </a:rPr>
                        <a:t>3</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234230">
                <a:tc>
                  <a:txBody>
                    <a:bodyPr/>
                    <a:lstStyle/>
                    <a:p>
                      <a:pPr algn="just">
                        <a:spcBef>
                          <a:spcPts val="600"/>
                        </a:spcBef>
                        <a:spcAft>
                          <a:spcPts val="0"/>
                        </a:spcAft>
                      </a:pPr>
                      <a:r>
                        <a:rPr lang="en-GB" sz="1300" dirty="0" err="1" smtClean="0">
                          <a:solidFill>
                            <a:schemeClr val="tx1"/>
                          </a:solidFill>
                          <a:effectLst/>
                        </a:rPr>
                        <a:t>Número</a:t>
                      </a:r>
                      <a:r>
                        <a:rPr lang="en-GB" sz="1300" dirty="0" smtClean="0">
                          <a:solidFill>
                            <a:schemeClr val="tx1"/>
                          </a:solidFill>
                          <a:effectLst/>
                        </a:rPr>
                        <a:t> de </a:t>
                      </a:r>
                      <a:r>
                        <a:rPr lang="en-GB" sz="1300" dirty="0" err="1" smtClean="0">
                          <a:solidFill>
                            <a:schemeClr val="tx1"/>
                          </a:solidFill>
                          <a:effectLst/>
                        </a:rPr>
                        <a:t>ciclistas</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Bef>
                          <a:spcPts val="600"/>
                        </a:spcBef>
                        <a:spcAft>
                          <a:spcPts val="0"/>
                        </a:spcAft>
                      </a:pPr>
                      <a:r>
                        <a:rPr lang="en-GB" sz="1300" dirty="0" smtClean="0">
                          <a:solidFill>
                            <a:schemeClr val="tx1"/>
                          </a:solidFill>
                          <a:effectLst/>
                          <a:latin typeface="+mn-lt"/>
                          <a:ea typeface="+mn-ea"/>
                          <a:cs typeface="+mn-cs"/>
                        </a:rPr>
                        <a:t>4</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237540">
                <a:tc>
                  <a:txBody>
                    <a:bodyPr/>
                    <a:lstStyle/>
                    <a:p>
                      <a:pPr algn="just">
                        <a:spcBef>
                          <a:spcPts val="600"/>
                        </a:spcBef>
                        <a:spcAft>
                          <a:spcPts val="0"/>
                        </a:spcAft>
                      </a:pPr>
                      <a:r>
                        <a:rPr lang="en-GB" sz="1300" dirty="0" err="1" smtClean="0">
                          <a:solidFill>
                            <a:schemeClr val="tx1"/>
                          </a:solidFill>
                          <a:effectLst/>
                        </a:rPr>
                        <a:t>Número</a:t>
                      </a:r>
                      <a:r>
                        <a:rPr lang="en-GB" sz="1300" dirty="0" smtClean="0">
                          <a:solidFill>
                            <a:schemeClr val="tx1"/>
                          </a:solidFill>
                          <a:effectLst/>
                        </a:rPr>
                        <a:t> de </a:t>
                      </a:r>
                      <a:r>
                        <a:rPr lang="en-GB" sz="1300" dirty="0" err="1" smtClean="0">
                          <a:solidFill>
                            <a:schemeClr val="tx1"/>
                          </a:solidFill>
                          <a:effectLst/>
                        </a:rPr>
                        <a:t>conductores</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spcBef>
                          <a:spcPts val="600"/>
                        </a:spcBef>
                        <a:spcAft>
                          <a:spcPts val="0"/>
                        </a:spcAft>
                      </a:pPr>
                      <a:r>
                        <a:rPr lang="en-GB" sz="1300" dirty="0" smtClean="0">
                          <a:solidFill>
                            <a:schemeClr val="tx1"/>
                          </a:solidFill>
                          <a:effectLst/>
                          <a:latin typeface="+mn-lt"/>
                          <a:ea typeface="+mn-ea"/>
                          <a:cs typeface="+mn-cs"/>
                        </a:rPr>
                        <a:t>1</a:t>
                      </a:r>
                      <a:endParaRPr lang="es-ES" sz="13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1380418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03009821"/>
              </p:ext>
            </p:extLst>
          </p:nvPr>
        </p:nvGraphicFramePr>
        <p:xfrm>
          <a:off x="254051" y="2104385"/>
          <a:ext cx="8763000" cy="119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1800" dirty="0" smtClean="0"/>
              <a:t>Paso4 </a:t>
            </a:r>
            <a:r>
              <a:rPr lang="en-US" sz="1800" dirty="0" err="1" smtClean="0"/>
              <a:t>Evaluación</a:t>
            </a:r>
            <a:r>
              <a:rPr lang="en-US" sz="1800" dirty="0" smtClean="0"/>
              <a:t> </a:t>
            </a:r>
            <a:r>
              <a:rPr lang="en-US" sz="1800" dirty="0" err="1" smtClean="0"/>
              <a:t>energética</a:t>
            </a:r>
            <a:r>
              <a:rPr lang="en-US" sz="1800" dirty="0" smtClean="0"/>
              <a:t> </a:t>
            </a:r>
            <a:endParaRPr lang="en-GB" dirty="0"/>
          </a:p>
        </p:txBody>
      </p:sp>
      <p:sp>
        <p:nvSpPr>
          <p:cNvPr id="5" name="TextBox 4"/>
          <p:cNvSpPr txBox="1"/>
          <p:nvPr/>
        </p:nvSpPr>
        <p:spPr>
          <a:xfrm>
            <a:off x="320726" y="3607260"/>
            <a:ext cx="2209800" cy="1200329"/>
          </a:xfrm>
          <a:prstGeom prst="rect">
            <a:avLst/>
          </a:prstGeom>
          <a:noFill/>
        </p:spPr>
        <p:txBody>
          <a:bodyPr wrap="square" rtlCol="0">
            <a:spAutoFit/>
          </a:bodyPr>
          <a:lstStyle/>
          <a:p>
            <a:r>
              <a:rPr lang="es-CO" dirty="0" smtClean="0"/>
              <a:t>Como esta el sistema ahora -&gt; identificar las oportunidades de mejora</a:t>
            </a:r>
            <a:endParaRPr lang="es-CO" dirty="0"/>
          </a:p>
        </p:txBody>
      </p:sp>
      <p:sp>
        <p:nvSpPr>
          <p:cNvPr id="6" name="TextBox 5"/>
          <p:cNvSpPr txBox="1"/>
          <p:nvPr/>
        </p:nvSpPr>
        <p:spPr>
          <a:xfrm>
            <a:off x="3578276" y="3682864"/>
            <a:ext cx="2209800" cy="646331"/>
          </a:xfrm>
          <a:prstGeom prst="rect">
            <a:avLst/>
          </a:prstGeom>
          <a:noFill/>
        </p:spPr>
        <p:txBody>
          <a:bodyPr wrap="square" rtlCol="0">
            <a:spAutoFit/>
          </a:bodyPr>
          <a:lstStyle/>
          <a:p>
            <a:r>
              <a:rPr lang="en-GB" dirty="0" smtClean="0"/>
              <a:t>KPIs y </a:t>
            </a:r>
            <a:r>
              <a:rPr lang="en-GB" dirty="0" err="1" smtClean="0"/>
              <a:t>Parámetros</a:t>
            </a:r>
            <a:r>
              <a:rPr lang="en-GB" dirty="0" smtClean="0"/>
              <a:t> de </a:t>
            </a:r>
            <a:r>
              <a:rPr lang="en-GB" dirty="0" err="1" smtClean="0"/>
              <a:t>influencia</a:t>
            </a:r>
            <a:endParaRPr lang="en-GB" dirty="0"/>
          </a:p>
        </p:txBody>
      </p:sp>
      <p:pic>
        <p:nvPicPr>
          <p:cNvPr id="3789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5820" y="3653605"/>
            <a:ext cx="2439413" cy="1553855"/>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cxnSp>
        <p:nvCxnSpPr>
          <p:cNvPr id="11" name="Straight Arrow Connector 10"/>
          <p:cNvCxnSpPr/>
          <p:nvPr/>
        </p:nvCxnSpPr>
        <p:spPr>
          <a:xfrm>
            <a:off x="4683176" y="3302460"/>
            <a:ext cx="0" cy="398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25626" y="330246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950251" y="3302460"/>
            <a:ext cx="0" cy="351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AutoShape 2" descr="data:image/jpeg;base64,/9j/4AAQSkZJRgABAQAAAQABAAD/2wCEAAkGBxQQEhUUEBQUFA8UFRAUFRUWFxQVFRcVFBUXFhYXFxcYHCghGh0xGxUUITEhJSosLi4uGR80ODMsNygxLisBCgoKDg0OGxAQGywmHyQxLCwvLDQvLCwsNiwtLCwsLCwuLCwsLCwsLCwsLCwsLCwsLCwsLCwsLCwsLCwsLCwsLP/AABEIAMgAyAMBEQACEQEDEQH/xAAcAAABBAMBAAAAAAAAAAAAAAAAAgMGBwEEBQj/xABTEAACAQMBAwUJCgkLAQkAAAABAgMABBEFEiExBgcTUXEiMkFhc4GxssEUFiMzNDVykaHCFRdCUoKSk9HSJTZDRFNUYoOUorN0JCZFw8TT4uPw/8QAGwEBAAIDAQEAAAAAAAAAAAAAAAEEAgMFBgf/xAA7EQACAQIEAwUGBAUDBQAAAAAAAQIDEQQSITEFQVETMmFxgSIzNJGhsRTB0fAGUsLh8SQ1RBUjQmKC/9oADAMBAAIRAxEAPwC8aAKAKAKAKAKAKAKAKAKAKAKAKAKAKAKAKAKAKAKAKAKAKAKAKAKAKAKAKAQ8qr3xA7SBUXRkoyeyNWXV4E76aIdrr++oc4rmbY4WtLaD+TNKblbZJ31zD+sD6KxdaC5m6PDsVLamze0/VIbgZhkV8YJAO8A8MjjWUZxlszRVw9Wl34tG5WRpCgCgCgCgCgCgCgCgAmgGJL2Ne+kQdrKPbQGFvoiMiRMde0uPTQDb6pCOMsf6yn0UA9a3SSjajYMuSMjrFAPUAUAUAUAUBweXU7R2Fw8bFXEZIZSQRvHAjhWqs7Qdi7w2KlioKSurnn6XVZ37+eZu2Rz7a5eZvme9VGnHaKXojUdieJJPjJNQbDGKACKA699OUkVkJV1SLDKSrA7A4EbxWct7lWlZwyvbXy3LH5O67qUYXpOiuIiAe7bYkHi2lB+0V0pU6tKWW6l9Neh5KpU4dXTklKD8NVbrb8rk098SBQSrbZ4r1dfdcMeOtiOTJJPR3RpS8r418C+eRBUkDHv4jAG2qhsA42xuz5jQGlcc40K/lRDtfNAcyfnXgH9NAOwk0BrfjSD/ABbl/JxF6ASeXV0/xcF830bWQD69k0Bg69qUneWl8e0iP0qKAx0mpsrmWyuNkIxCtKr7TbsDZV9/hoDjg6iWCJYsJG2iELIrbK7OWPwnDuhQHVtOTWqzqCYobcjIPSyM5O/ORsg47KA2Pxf6k3G6tF7I5H9JFATzknpElpbiKaUSyZYl1XYXB4ALk43Y8NAdmgCgCgCgCgI7zhfN1z5M+kVqre7Zf4Z8XT8ytrDmtlkRHNxGodUYDYdiAwB8XXVWOEbV7neq/wAQU4ScVB6O26IZqWnmG4eAHbZJGjGAcsQcDC7+PVVaUbSynao1lUpKq9E1fyLG07mpjMam4mkEpALKgTZUnwAkHPbVyOEVtWecrfxDPO+zircr3Ivy50a0sSIYGlkuOMhdlKoPAuFUZY/YO2tFaEIaLc6nDMVicUu0qJKPKy3+b2OBrDd3+hF6grB7lmn3fV/cxc6u7kYaQDG9S+VB/wAO7hVyri76xWvPzODh+BQu+0lpfS3TxJfpV3o0Vuhu7mRbuSNhIFZ22driNkAgHhxrfTk5RTZxMbThRrypw2T8zQk1LROkRUlvJod5cqZg+cHAGzs7s4rIq5kdWz1rR0AEWlXk5HBngaVv1pGzUjN4HRh5UQj4jk/MfpQRR/bsmguzbi5YXw+J0LZ7Zo0+wR1Au+g+OVWtN3umwJ9OfPoxUjUG1bXn4QWUfa7n21BHtGNvX24zWSdiMfZUk2l1ENpeuPx1GBPow59IoLPqazcjNSd+kk1d+kAK7SQAHBxkd+OofVQZX1HDyCuW+M1e+P0WKfeNRYZTn38FxoMtvLFd3FxFPL0MsVw+2DlSwZT+Sdx+ys6cbySfMxl7OqLctJxIiuvB1Vh2MM1ElZ2Ng7UAKAKAKAKAj3OF83XPkz6RWqt7tl/hnxdPzHtG+Tw+Rh9QVnDuorYj3s/N/civJjkv/wBtubyYf00wgU/SIMnsHnNaKdL23N+h1Mbj/wDTU8PDos3y2/U6HLrlSNPh7nBuZARGvgGOLt4h1eE1nWq9mvEr8M4e8XU17q3/AEKLmlLks5LOxLMTvJJ3kmuY3c91GKiklshzWD8J+hF6grYyjB6er+5oq1Q0ZQkWvzLadGbFpSimV5pAzEAsQuAoyfBx+uuqj55DVXZYyRgcN3ZuqTMVs0AbNARTWeVRguJbcBDMfcq24Y7ILzbQZnb80YX6/HWidbLJx8rHVw/D1VpRq629py8lbbxY1rOrzw3HQGdYwsEblltXmLuxIbCK2VG7w5qJzkpZb/S5lh8NSqUe0UL3bVsyjZebWo9q2rXNqY8ZnW5jWOE7AjK3RHc7S8QpBJweGyamU5Rtzv8AcxoYajWUr+y4O71vePg+q+tyTWUDJGiyOZJAoDOQBtN4TgcN9bkmlqc2pKMptxVlyQ/s1JgGKAMUBXvO/wB5Zf8AVj/jas6ffj5mupsWLoXyaHyUXqilTvMzWxvVgSFAFAFAFAR7nB+brryR9IrVW92y9wz4un5j2jfJ4PIw+oKzh3UV8R76fm/ubMkyqVDEAsSFBO9iBkgde4E1NzUotptLYjXOFyf922p2BmeHaePrO7u084A84Faa9PPHxR0uFYz8NX17stH+T9Ciq5h7oc1j439CL1BW45sdvVmipoxB6Fy8ynzaPLT+kV00eBp91E+FSZmaAyKA4l5yaSZ7lpTtLcxxR42d6dHtd0Gzv3sD4O9Fa3STbvzLtPGzpxpqP/g2/O9v36jY5Ny7YkW8mWboY4XdY48uEJIY7WcHfUdm73zGX42GVwdJNXbSu9L+Vjo3GjdKIBI0jtBIkofcC7qGXL4GPyjwxWThe1+RohiHBzypJSVrdF4fI6BGONZlcaedRxdB2so9JoLmu+qwL308I7ZI/wB9CLo15OUdovG6tx/mp++guiu+dDlFbXBtI4JUlaOYzOUOVVVQjees54eKs6Ws0a5tPRFt6KhW3hBGCIowQeIOyKibvJmxbG7WJIUAUAUAUBHucH5uuvJH0itVb3bL3DPi6fmO6L8ng8jD6grOHdRXxHvp+b+5T3LPlHMdRLg49yyFYl8ACnfntxvrn1qku0v0PYcOwVL8Hlt31d+v6ci5dNvluIklj7yRVceLPg8x3V0YyUldHja1KVKbpy3WhTXOZyf9yXO2gxBPtOuOCuO/X7QfPXOxFPLK62Z7Lg2M7ejll3o6enJkU1cfCfoxeoKxN0Vp6s0VFGRFWLR5HcntUhsUfTbi3aKb4XopkIZGO4hX3gjd4q6NNuUUzxWKoKjWlCGyZ0Bp3KNuMtonYQfuVmV7PqK97nKBuN9AnYP/AK6EZZdTB5Ga63farGOxW9iihOXxMfi71Zu/1hx9FZfZIKEZPFiG5qL1u+1qf9SU/wDqKBQ8WY/Ey7fGapct+iR60hqLE5EKHMbbnv7u5b9kPSpqSOzj0HY+YuwHGa6btMI9EdCcqNqPmV00cenP+Zj1QKiyJyo2U5ndLH9FKe2aX2NUkZY9Dp6TzcadauJIrcF1IILs74I4HDEjNSm0SkkSyoJCgCgCgCgCgI9zgfN115I+kVqre7Ze4b8XT8yt7TnTeONEFsh2ERMmRt+yoGcbPiqssW0rWO7P+H4zm5Oo9W3t/cg+q3puJpJiApkdnIG8DaOcVVlLM2zuUKSpU4009lY73Jzl1cWMPQxrG6BmZdsHK7XEDB4ZyfPW2nXlBWRQxfCaOJqdpJtPwE8ouW899F0UyQ7GQwIU7SsPCCTu3Ejz0qV5TVmThOFUsNU7SDd9iPap8Z+jH6grBm+C09WaeKE2PRvNv8223k/aa6NHuI8XxH4mfmSWtpSCgCgCgCgCgCgCgCgCgCgCgCgCgCgCgCgI9zgfN115I+kVqre7Ze4b8XT8zzpXKPfBQXMbQ6xU2IzLqYMg6x9YpZkdpDqvmPX0qs+VII2Y+BB4KAazZWp2a08TXqDY0ei+bj5ttvJ+010qPcR4jiXxU/MktbSiFAFAFAFAFAFAFAFAFAFAFAFAFAFAFAFAImiV1KuAykYKkAgjqIPGgTseaucrTkXUrhY0VEVkAVQFUfBqdwHjJqlOo4zaPT4XBxq4aEnv/dkYFkKx7Zmz/psOgtbMdX2Co7aRsXDaXQcW2FYutLqbY8Oo/wAqO5LeMgjUbGOijO+ONt5z4Suah1JdTOGDoa3jzOxpOkTXUe2iWx347uMj7VFWVh26SnfV8rcvP+xz6vEKFGu6VpWXNPn5f3J5ySury02VuOj9xojAJErls/khcr11nTjUjvsc3G18JVi5U083Vk0GtD+zl/Zyfw1vOUYg1xWBOxIN5HeN4CQfB4qAc/C6fmyfqmgEnWk/Nf6qAQddT80/Wo9tAIblEg8H+9P30A03KZB4B+0j/fQDMnKkfkqmPzmlTZz1ZzxxvoDWm5XEAkdBkDh0oPtoBR5ZKOKx58coBHiIwcHz0AhuWq9UX7XP3aAliE4GcZwM44Z8VAKoAoAoAoAoAoCg+V2mNd61NAhCvI6gFs4GIlO/HZXOqRcqrij2WErRo8PjUktEvzN0c1Fx/bQ/7/3Vn+Fl1Kv/AF2j/I/oJm5qbkDKyws3V3Yz5yKPCy6mUeO0G9YtfIhV9ZPBI0cylJFOGU//ALhVaScXZnbpVIVYKcHdMxqB3p5KP21kaecvNj9rr00UYSNmXHhB3ecddWlibU1G2q5/2ONW4VGrXdRy0e68fM7/ACM1xZLpVvrkxwbDnaLhRtAdyMnz7qypVJyeuxT4jg8Nh6d4v2ul+XkSmWLTQwH4WYq21k9JB3OMYx8H4zxqycPMh20ttFQYfUTL1FrgLgdQEYUYoMyHSug+G8X/AFMn8VRdDMhOxyf/AL2n+pk/ipdE5kH/AHe/vMf+ol/iqRdB0nJ4f1iL9vL++guZ90cnf7eD9rKfbQXG7q45POmwLpEXa2vg5pVycY3kHqoLnNij5PMDt3ZGCQMXNwMgE4Jwd5xigudCG65NKoBe3fH5TmR2PjLHeaC5INL5PaLdDNvDaygjI2RnI8NZODtfkE0yZxoFACjCgAAdQG4ViSKoAoAoAoAoAoCmJf5yHyv/AJFUf+R++h6p/wC0en9RP+VWptaWsk0YBdAuA2cbyBvx21bqScYto8/gqEa9eNOWzOVyC5VtqKy9IipJEY8lc7LB9rG48D3BrXQqupe/ItcT4esJKOV3Ur/S36kU55rZRNbyAd08cit49hhj1jWjFrVM6v8AD026c48k19f8Feagd6eTj9taOR1G/al5mpmpMbky5qoLbN3NeIrhGtok2k6TBkMu5Vwd52VHmroQajBHjKsJ18VUS1d38kWGz6YFRuihIk6QKFg2mzGQHBUJkEFhx66ntIkrA1W2su1unPYVPJpkZw8US9yrnNv3qvnZLdx3PA8eqjqRW4jgasu7Hw3W66dR4x6eJeh6KIy5RcLAGGXAK5YLgbiKZ43sY/hKmTPbT05Gbf8ABzy9CiQGQsyD4JdlmXvlV9nBI6gaKpFu1xLB1YwzuOm/p1tuJs5dNlcRxpAXYsqgwgBiuchSVwTuNFUi3ZMmeBqwi5SjovIFuNN6JZgtv0LP0St0S73/ADcbOadpG17k/ga2d08mqV/Q3ns7NZhAY4BOylwnRpkqDgnhWWZXtzNKoSdPtEvZ2uNMLELK2xBswtsS/Br3DHgCNnx1GeOvgZrC1LxWXvarxG76fT4JOjlFukm7IMa4Xa4bR2cLnx1DqRTs2ZU8HWqRzwjdfvbqIvb/AE+F2jk6FZEwGXogcZGRnC9Ro6kU7Nk08DWqRUox0ZB7JRa6tcRwAJGJ7RlUbgDIO6wPBnqq7h+7NHP2kXhVU3hQBQBQBQBQBQFMSfzkPlT/AMFUf+R++h6p/wC0en9RZ1/YpcRmOVdqNsZXfvwc+CrsoqSszzNKrKlJTg7NDFhpsFlGREiQxZ2mPejPWzGojGMFpoZ1K1XETvJuTKe5x+UCXtyOhOYYVKK3gYk5Zh4uA81c/EVFOWnI9dwjByw9H2+9LX9CJX53r9BKxWxun3n5mrUmu+pNuayxeeO6WMsrC609iy7IZVUzEsNrIyOw1eytwVvA8nTqRp4mrKX/ALafPQnup6I8MsDRLdTKBeNLJHJGsxkmMRBZiVGDsHcOoVjKDTVrvctUcTGcJqTjHu2TTasr+fUb1LRriYzunTIGt7NeiZ1zPsdJ0kUjDJDYIG0Dxbw1EoSd2uiM6OJo01CMrO0pa2el7WaXTwtyOro+mOLieUtNDGzwlIwVCMogRe6GCcg5HEd7WcYvM3t/grV68eyhCyk7O71vfM9vP8znWFlP0NrZtA6m3nhd5iV6LYhfb2kIOSW4YwMZOfHgoysoW2LFSrS7SpiFNPMmlHW92rWfkNaNo88RtGl6WSFZJi0J2R0EhLdHKAoyy4ZgQScbQPZEYSVr/wCDKviaU1UULKVlr/MtLrz2OHa8mbgRJGYm6NUinxjf7oYpGw7Qq585rWqUrWt4+penjqLm5qWrbj/8q7XzbOzqFldmeS9WJSUuFZE7vpzDFtRlVXGMMru3nHVWyUZ3c7c/WxTpVcOqccO5bx1emXM7O78rJGrrOizgXEsCMTNcPHLHg5eLbVopVHiO0OxvFWM4S1a5s24fE0nkp1H3Ypp9HZ3Xqdhpmtmu4mtZLhp52kjAXMUquFADvghNnGO68WK2XcW1a92VFGNaNOaqKKjGz11TV9lu7+Boys8V3dkvewq8kRX3PAZEcLEoJ2ujbwjG7FY6qb3Xkjcss8PTSUJWT70rNavldEemOdaufLWHoFdPD7S8v1POvvsu6qpvCgCgCgCgCgCgKYf+ch8qf+CqP/I/fQ9U/wDaPT+omPOMf5On7E9cVYr+7ZxuE/Fw9fsUSxzxye2uYe5MUAi874fRWtq2KE17T8zXxU3MMupLebC5vI7mSKxELGZA7LNtBfgs4IK7we7NW6NS/snmuI4CVKUq0WrN7c7ss7Otj+r2B/zZR7KsHJ9oOn1v+52J7LiQfdoZah7t1kcbC0PZct/DQamDqmrjjpkB7Lr/AOFBdiDrerD/AMJQ9l2v/t0FzHvh1QcdGY9l3H7UoYuUuge+bURx0abzXMJ+7QZpdP38g99l6OOjXXmmhPsoTd/v/Bj35XI46RfeYxGguYPLmYcdJ1LzIh9tBmI/yZ0O9u9Rkup7Z7aKSWKQ9JjckXeqPCzHHVW6nPJF+Jgotu5claTaFAFAFAFAFAFAULyo1Q2mtTTqoZo5MhWyAcxBfB21zqkstVyPaYSgq/D40m7XX5itf5w5Ly3eBoI0D7PdBmJGCDwPZUzxDnG1jDC8Ghh6qqKbdvAhVVjshQCbjiOxa2LYqSXtMaxQZSc8zI/lIeRm+7W/D985XF1/pvVF91ePKhQBQBQBQBQBQBQBQBQBQBQBQBQBQBQBQBQHnXnI7nUrna3ZdSM7sjYXeM8a5ldPtGe34XVh+Fgrr5+JG9odYrVZnSUovZmagkzQkRKd/mFZldrViAQdw3nqG80sYuUepPOaOFor8PKrohikUMysqlmK4GSMZqxQ0nqcjislPD2jq7l7VePKhQBQBQBQBQBQBQBQBQBQBQBQBQBQBQBQBQFLc+aA3UGf7A/8jVSxMmpKx6bglKM6Mrrn+RWnuZeoVXzyOx+Epfyoz7mXqp2kh+EpdDIgFM7MlhYdDciv2jAVAgx4ejRmPaWBqc8jW8LSvdr6skfJ2ynvEc+6JIwCANnIHh/JVl6qu0qMZUs0m7u9vC3XqcbHY9YeuqcIJpWbvu79Oh0LHkZJDPFO022IpI5SNiXaIjYMQDgjO7rrWsM007mFTjNOdOUFBq6a5c0WwnKJcZZJF8RSTd/sq2efHYOUUDZy4XBI3kDeOPGgNlNWhPCRP1l/fQDy3aHgw+ugFiZesUArpB1j66AyGFABYDiRQADQGaAKAKAKAKAKAKAKAKApjnv+Vw+Q++1UMV3ker4B7mXn+RDOTekG9uEgDhC+13RG1jZBPDI6q0U4Z5WOri8R+HpOpa9jvcpuQEljA05mSRVKDAVlPdHHh3VtqYdwje5RwfF4Ymqqai02Q6q51xuTjWaK9TcettRkiUqjFQTnIJBH1VZhXlGGRHLr8PpVqqqS/wAnS0LXJBcQCadhF0sXSFmwAm2Ns57M1NOdSUkV8VhcFSpttJOztq9+XMsqWWyOTb6ixO0ue6jwFLAEjuRnANX+zkeYzLqb2n6dBg/yrI2SSMNEuM9eQc07KfQnMjcOhbXxeo5+ksMnoxUOElyF0Y96lye9u7du20HpEtY2JMe9u+Xg9m36EiegmgEvpWorwjtW7Jpl9KUAn3NqC8bWM/RuD7cUBp3l7PBhpbO6LPxWNmkC7G4d4rdeaA5l1ysAX4m8jII7orIwGN+8dGPT4aA6ScrHUD4LUEXiM27sMdu6gE+/4AhQ8vSMyqqSQlMsxwBntNAWVQBQBQBQBQBQBQFMc93yuHyH32qhi+8j1fAPcy8/yODzafOMPZJ6hrDD+8Rb4x8JL0+5YvOl83SfTh9cVbxPu2ee4L8XHyf2KTrmntBiU762R2KtV+0N5rI03JnzQ6VDdXN17ojSUJFFshwGA2mYE4Ph7kVfpL2EePxzzYmbfW30RY95yJ07ZZpLWEKoLMdnGABkndWbtuVowzOyWrOY/ITSXDEKqhFRnKyuuwrjKs2/cCOFQmiXhpaXi9dvTcQebaxLFY5plccVW4yw/ROTWam+T+pi6Ltezt1E/ivUfF3t2p8Zjf7orPtZ9WYdmkJ94N4nxWqSjxNF/DIKdrPr9ERkfUUOTmsJ3mpI30kkH3jTtX0XyMsr5MV7n15OFxbydpI9K07Rfyoi0+ofhPX04xW79jr7RTPH+X6j2xqDlNrEGf5OGyTtYV1bfgA43g+CoTjzT+YvO+w7Jzl3sQzPpsyoN7MEYgDwkkE7qm9Px+gc5LkSrkvyyS9KjZClxtIVbaVusbwCDWypQyxzRd0TGdyU1XMwoAoAoDGaAM0AZoCl+e35XD5D77VQxXeR6zgHuZef5HE5s/nGHsk9Q1hh/eItcY+El6fcsTnT+bpPpw+uKt4n3bPPcF+Lj5P7FJVzT2hry8a2x2KVZ+0xusjQ9yw+Yz5Re+Tt/Xer9LuI8ljPiann+haeuIWtpwoJYwzAADJJKHAA66mfdZjh2lVg31X3K+16zlihupkVt8NvbyqQQDG0CYcbuKuP9x6qqzTSb9Pod3C1ITqU6bfNyT8cz09UbOtSQA3wyn4Q90xG2xjptvo4Qmx4cbWfFxqZ5fa630+hhh41bUd+zyvN0teV7+htmMSXHQyEi2lvr7pAGKh3SOIxoSDwOXOPDs1lvKz2uzVfJS7SPeUIW8E27v7fMf1q9jtrVYIbsgS3DQCZnyYFU7Ug2hvIUdyPD3QqZyUY2T5mGHpTrV3UnT2je1t+mnjuIvNTkm0tbuKeSOaKNg2xsFXdWCkttKc8MjGONQ5N08yZNOhCGNdCcE03zvdLfSzOnce6RMlpFc90InnkuJIldyNvZRAilV699ZvNfKn6leCoOm684aXSUU7LbV3d2aNzylnRURmgSZbqS2lkkBERCxdIrgZyuQV3ddYurJaab2N0MFSk3JKTWVSSW+9mvGx2OTOrtdCYOIy0Mgj6SIlopMqGypPVnBFbKc81/AqYvDKjlav7SvZ7rW2p2lTeO0VsKZUHNpuuo1G5VurkADgAGfAFW4e4ZpjuXnmqhuDNAGaAM0AnNAGaAxmgKZ57D/2uHyA9dqoYrvI9ZwD3EvP8ji82XzjF2Seqaww/vEWeMfCS9PuWJzqfN7/Th9areJ92ef4L8WvJ/YpKuae0NaXjW2OxRrd9icVlc1ZdTtci9UubW6HuPozJcbEJSTOwxLdzkjhvPHxmrFKqrZWcLiHDp55VqbVt2i1m1bWo+/02CXyVxs+sDVo4l2JPLe8j+P0e8XxxMs3oUUIv1Q1+NC0Q5uLe7gYeGW3II84NR4k9pyYr3+6NcoyPLGUc7TLJGygt+cd3Hx1DimrM2wrzhJSi2mjpadrOlZjMM9qpiV1jAcKFD4LYB68DfRRitiZYmc7qUr3tf02NxtPtZ4pokkQpcNtyCOVD3RABK7zjOyKh00011NkMXOM4TVrx0RtatoxmdJY5HhuIwyrIqhwUbeVdTuYZGeIxSULu6dmTQxHZxcJRzRfLbXqmc+Hkqq9DmQyMk8txK0igmZ5EKHI4KN4wN+4ViqW3zN0se3msrXioq3JJ3NzQNLa1EkYYG32y8A37UatvaM+IHh21lCOXTkasTXVZxnb2rWfj4/qddeI7RWZVKd5tPlSf9Vc+s9W4e4ZpjuXhmqhuM5oAzQBmgG9qgMF6AwZKApvnobN3F5Aeu1UcV3kes4B7iXn+RDdD1V7OZZotkuucbQyN4warwm4u6OticPDEU3Tnszv8oOXkt7bmCWKNQWRtpdoHuTngTits67nGzRQwvCaeHqqpGT8iJVoOsMSDfWa2KlRe0zGKEWOtyS+XWvl4fXFZ0+8iti1/2J+T+x6N6eukeLFCagFdP46A1bizhk+Miif6UaN6RQiyOXc8j9Pk7+ztz2IF9FBlRybrmu0uT+rbJ/wO6+2hGU1PxUWq/J7m9g8nNu+0VFiMi5B7wr2P4jWboDqlTpft2/ZQZX1FLoGtx95qNvL5SEr6AakmzAfh9N2zYSdTZK48eKjUj2jZ5B8gjYESXEwlmG2QFGEVnJLMSd7HefABWzO8mURjYne1WBmGaAzmgM5oBgmgEE0A0+aArHnP0O4uJo5IYzIoj2TskZBDE8CfHVWvSlN3R3uE8Qo4em4VG1d32K/uNLnj7+GVfGUbH1gYqs6M1yO5DiWFntNeun3NLbGcZGerw1rcWty3GrCXdkn6magzGn41kivPds6Wn6FcT/FxMV/OI2V+s8fNW2NGcuRRrcSw1LeV34aku5O8h5Ipo5pXXMbK4RQTkg5GWP7qsQw+V3bOPiuMOrBwhGyel2WVHcHqqycUdE9ALE1ALEtAKEtALEtAKElAKElALD0AoPQCg1AKDUAoGgMg0BnNAMmgEGgG2FAMvFmgGTb0AxPpqP36qw/xKG9NAc2fkhaP31vH5l2fRWLjF7o2wr1Yd2TXqws+SdrCcxwIG6z3R+s0UYx2QqV6tXvyb82dH3IB4KyNRkQ4oBYWgHAaAUCKAUAKAzsCgM9FQB0dAZCGgFAGgFDNALFAOCgFCgFCgFCgG8UBjZoBOzQGNmgMFaASUoDBSgEmOgE9HQGOjoA6OgMdHQB0dAHR0AbFAZ2aAUAaAUM0AsUA4tALGKAWAKAyFFAK2aAzs0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07409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z="1800" dirty="0" smtClean="0"/>
              <a:t>Paso - 4.1 </a:t>
            </a:r>
            <a:r>
              <a:rPr lang="es-CO" sz="1800" dirty="0"/>
              <a:t>Revisión energética</a:t>
            </a:r>
          </a:p>
        </p:txBody>
      </p:sp>
      <p:sp>
        <p:nvSpPr>
          <p:cNvPr id="7" name="Rectangle 6"/>
          <p:cNvSpPr/>
          <p:nvPr/>
        </p:nvSpPr>
        <p:spPr>
          <a:xfrm>
            <a:off x="152400" y="2640448"/>
            <a:ext cx="4056842" cy="307777"/>
          </a:xfrm>
          <a:prstGeom prst="rect">
            <a:avLst/>
          </a:prstGeom>
        </p:spPr>
        <p:txBody>
          <a:bodyPr wrap="square">
            <a:spAutoFit/>
          </a:bodyPr>
          <a:lstStyle/>
          <a:p>
            <a:r>
              <a:rPr lang="en-GB" sz="1400" b="1" dirty="0" err="1"/>
              <a:t>Evolución</a:t>
            </a:r>
            <a:r>
              <a:rPr lang="en-GB" sz="1400" b="1" dirty="0"/>
              <a:t> </a:t>
            </a:r>
            <a:r>
              <a:rPr lang="en-GB" sz="1400" b="1" dirty="0" err="1"/>
              <a:t>uso</a:t>
            </a:r>
            <a:r>
              <a:rPr lang="en-GB" sz="1400" b="1" dirty="0"/>
              <a:t> </a:t>
            </a:r>
            <a:r>
              <a:rPr lang="en-GB" sz="1400" b="1" dirty="0" err="1"/>
              <a:t>transporte</a:t>
            </a:r>
            <a:r>
              <a:rPr lang="en-GB" sz="1400" b="1" dirty="0"/>
              <a:t> </a:t>
            </a:r>
            <a:r>
              <a:rPr lang="en-GB" sz="1400" b="1" dirty="0" err="1"/>
              <a:t>público</a:t>
            </a:r>
            <a:r>
              <a:rPr lang="en-GB" sz="1400" b="1" dirty="0"/>
              <a:t> (2004 – 2012</a:t>
            </a:r>
            <a:r>
              <a:rPr lang="en-GB" sz="1400" b="1" dirty="0" smtClean="0"/>
              <a:t>):</a:t>
            </a:r>
            <a:endParaRPr lang="en-US" sz="1400" b="1" dirty="0"/>
          </a:p>
        </p:txBody>
      </p:sp>
      <p:sp>
        <p:nvSpPr>
          <p:cNvPr id="10" name="Rectangle 9"/>
          <p:cNvSpPr/>
          <p:nvPr/>
        </p:nvSpPr>
        <p:spPr>
          <a:xfrm>
            <a:off x="4853940" y="1129216"/>
            <a:ext cx="1374800" cy="307777"/>
          </a:xfrm>
          <a:prstGeom prst="rect">
            <a:avLst/>
          </a:prstGeom>
          <a:solidFill>
            <a:schemeClr val="bg1"/>
          </a:solidFill>
        </p:spPr>
        <p:txBody>
          <a:bodyPr wrap="none">
            <a:spAutoFit/>
          </a:bodyPr>
          <a:lstStyle/>
          <a:p>
            <a:r>
              <a:rPr lang="en-GB" sz="1400" b="1" dirty="0" err="1" smtClean="0"/>
              <a:t>Navegador</a:t>
            </a:r>
            <a:r>
              <a:rPr lang="en-GB" sz="1400" b="1" dirty="0" smtClean="0"/>
              <a:t> </a:t>
            </a:r>
            <a:r>
              <a:rPr lang="en-GB" sz="1400" b="1" dirty="0" err="1" smtClean="0"/>
              <a:t>Bici</a:t>
            </a:r>
            <a:r>
              <a:rPr lang="en-GB" sz="1400" b="1" dirty="0"/>
              <a:t>  </a:t>
            </a:r>
            <a:endParaRPr lang="en-US" sz="1400" b="1" dirty="0"/>
          </a:p>
        </p:txBody>
      </p:sp>
      <p:sp>
        <p:nvSpPr>
          <p:cNvPr id="11" name="Rectangle 10"/>
          <p:cNvSpPr/>
          <p:nvPr/>
        </p:nvSpPr>
        <p:spPr>
          <a:xfrm>
            <a:off x="3390900" y="4946401"/>
            <a:ext cx="4062838" cy="307777"/>
          </a:xfrm>
          <a:prstGeom prst="rect">
            <a:avLst/>
          </a:prstGeom>
          <a:solidFill>
            <a:schemeClr val="bg1"/>
          </a:solidFill>
        </p:spPr>
        <p:txBody>
          <a:bodyPr wrap="square">
            <a:spAutoFit/>
          </a:bodyPr>
          <a:lstStyle/>
          <a:p>
            <a:r>
              <a:rPr lang="en-GB" sz="1400" b="1" dirty="0" err="1" smtClean="0"/>
              <a:t>Emisiones</a:t>
            </a:r>
            <a:r>
              <a:rPr lang="en-GB" sz="1400" b="1" dirty="0" smtClean="0"/>
              <a:t> CO2 (</a:t>
            </a:r>
            <a:r>
              <a:rPr lang="en-GB" sz="1400" b="1" dirty="0" err="1" smtClean="0"/>
              <a:t>ktoneladas</a:t>
            </a:r>
            <a:r>
              <a:rPr lang="en-GB" sz="1400" b="1" dirty="0" smtClean="0"/>
              <a:t>)</a:t>
            </a:r>
            <a:endParaRPr lang="en-US" sz="1400" b="1" dirty="0"/>
          </a:p>
        </p:txBody>
      </p:sp>
      <p:sp>
        <p:nvSpPr>
          <p:cNvPr id="13" name="Rectangle 12"/>
          <p:cNvSpPr/>
          <p:nvPr/>
        </p:nvSpPr>
        <p:spPr>
          <a:xfrm>
            <a:off x="152400" y="1182468"/>
            <a:ext cx="2667000" cy="307777"/>
          </a:xfrm>
          <a:prstGeom prst="rect">
            <a:avLst/>
          </a:prstGeom>
          <a:solidFill>
            <a:schemeClr val="bg1"/>
          </a:solidFill>
        </p:spPr>
        <p:txBody>
          <a:bodyPr wrap="square">
            <a:spAutoFit/>
          </a:bodyPr>
          <a:lstStyle/>
          <a:p>
            <a:r>
              <a:rPr lang="en-GB" sz="1400" b="1" dirty="0" smtClean="0"/>
              <a:t>Fuentes de </a:t>
            </a:r>
            <a:r>
              <a:rPr lang="en-GB" sz="1400" b="1" dirty="0" err="1" smtClean="0"/>
              <a:t>energía</a:t>
            </a:r>
            <a:r>
              <a:rPr lang="en-GB" sz="1400" b="1" dirty="0" smtClean="0"/>
              <a:t>:</a:t>
            </a:r>
            <a:endParaRPr lang="en-US" sz="1400" b="1" dirty="0"/>
          </a:p>
        </p:txBody>
      </p:sp>
      <p:graphicFrame>
        <p:nvGraphicFramePr>
          <p:cNvPr id="6" name="Tabla 5"/>
          <p:cNvGraphicFramePr>
            <a:graphicFrameLocks noGrp="1"/>
          </p:cNvGraphicFramePr>
          <p:nvPr>
            <p:extLst>
              <p:ext uri="{D42A27DB-BD31-4B8C-83A1-F6EECF244321}">
                <p14:modId xmlns:p14="http://schemas.microsoft.com/office/powerpoint/2010/main" val="52452983"/>
              </p:ext>
            </p:extLst>
          </p:nvPr>
        </p:nvGraphicFramePr>
        <p:xfrm>
          <a:off x="219546" y="1525427"/>
          <a:ext cx="2322174" cy="980182"/>
        </p:xfrm>
        <a:graphic>
          <a:graphicData uri="http://schemas.openxmlformats.org/drawingml/2006/table">
            <a:tbl>
              <a:tblPr firstRow="1" firstCol="1" bandRow="1"/>
              <a:tblGrid>
                <a:gridCol w="2322174"/>
              </a:tblGrid>
              <a:tr h="218182">
                <a:tc>
                  <a:txBody>
                    <a:bodyPr/>
                    <a:lstStyle/>
                    <a:p>
                      <a:pPr algn="just">
                        <a:spcBef>
                          <a:spcPts val="600"/>
                        </a:spcBef>
                        <a:spcAft>
                          <a:spcPts val="600"/>
                        </a:spcAft>
                      </a:pPr>
                      <a:r>
                        <a:rPr lang="en-US" sz="1000" b="1" dirty="0" err="1"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Electricidad</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5C249"/>
                      </a:solidFill>
                      <a:prstDash val="solid"/>
                      <a:round/>
                      <a:headEnd type="none" w="med" len="med"/>
                      <a:tailEnd type="none" w="med" len="med"/>
                    </a:lnL>
                    <a:lnR w="12700" cap="flat" cmpd="sng" algn="ctr">
                      <a:solidFill>
                        <a:srgbClr val="A5C249"/>
                      </a:solidFill>
                      <a:prstDash val="solid"/>
                      <a:round/>
                      <a:headEnd type="none" w="med" len="med"/>
                      <a:tailEnd type="none" w="med" len="med"/>
                    </a:lnR>
                    <a:lnT w="12700" cap="flat" cmpd="sng" algn="ctr">
                      <a:solidFill>
                        <a:srgbClr val="A5C249"/>
                      </a:solidFill>
                      <a:prstDash val="solid"/>
                      <a:round/>
                      <a:headEnd type="none" w="med" len="med"/>
                      <a:tailEnd type="none" w="med" len="med"/>
                    </a:lnT>
                    <a:lnB w="28575" cap="flat" cmpd="sng" algn="ctr">
                      <a:solidFill>
                        <a:srgbClr val="A5C249"/>
                      </a:solidFill>
                      <a:prstDash val="solid"/>
                      <a:round/>
                      <a:headEnd type="none" w="med" len="med"/>
                      <a:tailEnd type="none" w="med" len="med"/>
                    </a:lnB>
                  </a:tcPr>
                </a:tc>
              </a:tr>
              <a:tr h="0">
                <a:tc>
                  <a:txBody>
                    <a:bodyPr/>
                    <a:lstStyle/>
                    <a:p>
                      <a:pPr algn="just">
                        <a:spcBef>
                          <a:spcPts val="600"/>
                        </a:spcBef>
                        <a:spcAft>
                          <a:spcPts val="600"/>
                        </a:spcAft>
                      </a:pPr>
                      <a:r>
                        <a:rPr lang="en-US" sz="1000" b="1" dirty="0"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Combustibles </a:t>
                      </a:r>
                      <a:r>
                        <a:rPr lang="en-US" sz="1000" b="1" dirty="0" err="1"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convencionales</a:t>
                      </a:r>
                      <a:r>
                        <a:rPr lang="en-US" sz="1000" b="1" dirty="0"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algn="just">
                        <a:spcBef>
                          <a:spcPts val="600"/>
                        </a:spcBef>
                        <a:spcAft>
                          <a:spcPts val="0"/>
                        </a:spcAft>
                      </a:pPr>
                      <a:r>
                        <a:rPr lang="en-US" sz="1000" b="1" dirty="0" err="1"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Gasolina</a:t>
                      </a:r>
                      <a:r>
                        <a:rPr lang="en-US" sz="1000" b="1" dirty="0"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 </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algn="just">
                        <a:spcAft>
                          <a:spcPts val="0"/>
                        </a:spcAft>
                      </a:pPr>
                      <a:r>
                        <a:rPr lang="en-US" sz="1000" b="1" dirty="0"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Diesel</a:t>
                      </a:r>
                    </a:p>
                    <a:p>
                      <a:pPr marL="457200" algn="just">
                        <a:spcAft>
                          <a:spcPts val="0"/>
                        </a:spcAft>
                      </a:pPr>
                      <a:r>
                        <a:rPr lang="en-US" sz="1000" b="1" dirty="0"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Gas Natural </a:t>
                      </a:r>
                      <a:r>
                        <a:rPr lang="en-US" sz="1000" b="1" dirty="0" err="1" smtClean="0">
                          <a:solidFill>
                            <a:srgbClr val="595959"/>
                          </a:solidFill>
                          <a:effectLst/>
                          <a:latin typeface="Verdana" panose="020B0604030504040204" pitchFamily="34" charset="0"/>
                          <a:ea typeface="MS Gothic" panose="020B0609070205080204" pitchFamily="49" charset="-128"/>
                          <a:cs typeface="Times New Roman" panose="02020603050405020304" pitchFamily="18" charset="0"/>
                        </a:rPr>
                        <a:t>comprimido</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5C249"/>
                      </a:solidFill>
                      <a:prstDash val="solid"/>
                      <a:round/>
                      <a:headEnd type="none" w="med" len="med"/>
                      <a:tailEnd type="none" w="med" len="med"/>
                    </a:lnL>
                    <a:lnR w="12700" cap="flat" cmpd="sng" algn="ctr">
                      <a:solidFill>
                        <a:srgbClr val="A5C249"/>
                      </a:solidFill>
                      <a:prstDash val="solid"/>
                      <a:round/>
                      <a:headEnd type="none" w="med" len="med"/>
                      <a:tailEnd type="none" w="med" len="med"/>
                    </a:lnR>
                    <a:lnT w="28575" cap="flat" cmpd="sng" algn="ctr">
                      <a:solidFill>
                        <a:srgbClr val="A5C249"/>
                      </a:solidFill>
                      <a:prstDash val="solid"/>
                      <a:round/>
                      <a:headEnd type="none" w="med" len="med"/>
                      <a:tailEnd type="none" w="med" len="med"/>
                    </a:lnT>
                    <a:lnB w="12700" cap="flat" cmpd="sng" algn="ctr">
                      <a:solidFill>
                        <a:srgbClr val="A5C249"/>
                      </a:solidFill>
                      <a:prstDash val="solid"/>
                      <a:round/>
                      <a:headEnd type="none" w="med" len="med"/>
                      <a:tailEnd type="none" w="med" len="med"/>
                    </a:lnB>
                    <a:solidFill>
                      <a:srgbClr val="E8F0D1"/>
                    </a:solidFill>
                  </a:tcPr>
                </a:tc>
              </a:tr>
            </a:tbl>
          </a:graphicData>
        </a:graphic>
      </p:graphicFrame>
      <p:sp>
        <p:nvSpPr>
          <p:cNvPr id="15" name="Rectangle 5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5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1" name="Imagen 20"/>
          <p:cNvPicPr>
            <a:picLocks noChangeAspect="1"/>
          </p:cNvPicPr>
          <p:nvPr/>
        </p:nvPicPr>
        <p:blipFill>
          <a:blip r:embed="rId3"/>
          <a:stretch>
            <a:fillRect/>
          </a:stretch>
        </p:blipFill>
        <p:spPr>
          <a:xfrm>
            <a:off x="206410" y="2973288"/>
            <a:ext cx="4002832" cy="1981200"/>
          </a:xfrm>
          <a:prstGeom prst="rect">
            <a:avLst/>
          </a:prstGeom>
        </p:spPr>
      </p:pic>
      <p:pic>
        <p:nvPicPr>
          <p:cNvPr id="22" name="Imagen 21"/>
          <p:cNvPicPr/>
          <p:nvPr/>
        </p:nvPicPr>
        <p:blipFill rotWithShape="1">
          <a:blip r:embed="rId4"/>
          <a:srcRect l="220" t="6873" r="601" b="4600"/>
          <a:stretch/>
        </p:blipFill>
        <p:spPr bwMode="auto">
          <a:xfrm>
            <a:off x="4926330" y="1490245"/>
            <a:ext cx="3522558" cy="2221063"/>
          </a:xfrm>
          <a:prstGeom prst="rect">
            <a:avLst/>
          </a:prstGeom>
          <a:ln>
            <a:noFill/>
          </a:ln>
          <a:extLst>
            <a:ext uri="{53640926-AAD7-44d8-BBD7-CCE9431645EC}">
              <a14:shadowObscured xmlns:a14="http://schemas.microsoft.com/office/drawing/2010/main"/>
            </a:ext>
          </a:extLst>
        </p:spPr>
      </p:pic>
      <p:graphicFrame>
        <p:nvGraphicFramePr>
          <p:cNvPr id="24" name="Tabla 23"/>
          <p:cNvGraphicFramePr>
            <a:graphicFrameLocks noGrp="1"/>
          </p:cNvGraphicFramePr>
          <p:nvPr>
            <p:extLst>
              <p:ext uri="{D42A27DB-BD31-4B8C-83A1-F6EECF244321}">
                <p14:modId xmlns:p14="http://schemas.microsoft.com/office/powerpoint/2010/main" val="764682709"/>
              </p:ext>
            </p:extLst>
          </p:nvPr>
        </p:nvGraphicFramePr>
        <p:xfrm>
          <a:off x="884396" y="5272958"/>
          <a:ext cx="7375208" cy="1075182"/>
        </p:xfrm>
        <a:graphic>
          <a:graphicData uri="http://schemas.openxmlformats.org/drawingml/2006/table">
            <a:tbl>
              <a:tblPr firstRow="1" firstCol="1" bandRow="1"/>
              <a:tblGrid>
                <a:gridCol w="960211"/>
                <a:gridCol w="674118"/>
                <a:gridCol w="674118"/>
                <a:gridCol w="606163"/>
                <a:gridCol w="743433"/>
                <a:gridCol w="743433"/>
                <a:gridCol w="743433"/>
                <a:gridCol w="743433"/>
                <a:gridCol w="743433"/>
                <a:gridCol w="743433"/>
              </a:tblGrid>
              <a:tr h="0">
                <a:tc>
                  <a:txBody>
                    <a:bodyPr/>
                    <a:lstStyle/>
                    <a:p>
                      <a:pPr algn="just">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Emisiones</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a:t>
                      </a:r>
                      <a:r>
                        <a:rPr lang="en-GB" sz="950" b="1"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ktoneladas</a:t>
                      </a:r>
                      <a:r>
                        <a:rPr lang="en-GB" sz="950" b="1"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GB" sz="95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CO2 </a:t>
                      </a:r>
                      <a:r>
                        <a:rPr lang="en-GB" sz="950" b="1" dirty="0" err="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eq</a:t>
                      </a:r>
                      <a:r>
                        <a:rPr lang="en-GB" sz="95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1990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1999</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2000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2004</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2005</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2008</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2009</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2010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2012</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Directas</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8138</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8474</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8542</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8519</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8627</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8286</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7844</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7433</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5849</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Indirectas</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4670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5917</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5968</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6320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6760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5844</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5211</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4148</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5131</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TOTAL</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12808</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14391</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14510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14839</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15387</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14130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13055</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11581</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95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11980</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Rectángulo 24"/>
          <p:cNvSpPr/>
          <p:nvPr/>
        </p:nvSpPr>
        <p:spPr>
          <a:xfrm>
            <a:off x="4165358" y="4337207"/>
            <a:ext cx="2848857" cy="369332"/>
          </a:xfrm>
          <a:prstGeom prst="rect">
            <a:avLst/>
          </a:prstGeom>
        </p:spPr>
        <p:txBody>
          <a:bodyPr wrap="none">
            <a:spAutoFit/>
          </a:bodyPr>
          <a:lstStyle/>
          <a:p>
            <a:r>
              <a:rPr lang="en-GB" b="1" dirty="0">
                <a:hlinkClick r:id="rId5"/>
              </a:rPr>
              <a:t>http://www.emtmadrid.es/</a:t>
            </a:r>
            <a:endParaRPr lang="es-ES" b="1" dirty="0"/>
          </a:p>
        </p:txBody>
      </p:sp>
      <p:sp>
        <p:nvSpPr>
          <p:cNvPr id="26" name="Rectángulo 25"/>
          <p:cNvSpPr/>
          <p:nvPr/>
        </p:nvSpPr>
        <p:spPr>
          <a:xfrm>
            <a:off x="5623666" y="3729096"/>
            <a:ext cx="3171702" cy="369332"/>
          </a:xfrm>
          <a:prstGeom prst="rect">
            <a:avLst/>
          </a:prstGeom>
        </p:spPr>
        <p:txBody>
          <a:bodyPr wrap="none">
            <a:spAutoFit/>
          </a:bodyPr>
          <a:lstStyle/>
          <a:p>
            <a:r>
              <a:rPr lang="en-GB" b="1" dirty="0" smtClean="0">
                <a:hlinkClick r:id="rId6"/>
              </a:rPr>
              <a:t>http</a:t>
            </a:r>
            <a:r>
              <a:rPr lang="en-GB" b="1" dirty="0">
                <a:hlinkClick r:id="rId6"/>
              </a:rPr>
              <a:t>://www.infobicimadrid.es</a:t>
            </a:r>
            <a:r>
              <a:rPr lang="en-GB" b="1" dirty="0" smtClean="0">
                <a:hlinkClick r:id="rId6"/>
              </a:rPr>
              <a:t>/</a:t>
            </a:r>
            <a:endParaRPr lang="en-GB" b="1" dirty="0" smtClean="0"/>
          </a:p>
        </p:txBody>
      </p:sp>
    </p:spTree>
    <p:extLst>
      <p:ext uri="{BB962C8B-B14F-4D97-AF65-F5344CB8AC3E}">
        <p14:creationId xmlns:p14="http://schemas.microsoft.com/office/powerpoint/2010/main" val="18619820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5867400" cy="762000"/>
          </a:xfrm>
        </p:spPr>
        <p:txBody>
          <a:bodyPr/>
          <a:lstStyle/>
          <a:p>
            <a:pPr lvl="0"/>
            <a:r>
              <a:rPr lang="en-US" sz="1600" dirty="0" smtClean="0"/>
              <a:t>Paso4.2 </a:t>
            </a:r>
            <a:r>
              <a:rPr lang="es-CO" sz="1600" dirty="0"/>
              <a:t>Indicadores de rendimiento</a:t>
            </a:r>
          </a:p>
        </p:txBody>
      </p:sp>
      <p:sp>
        <p:nvSpPr>
          <p:cNvPr id="15" name="TextBox 14"/>
          <p:cNvSpPr txBox="1"/>
          <p:nvPr/>
        </p:nvSpPr>
        <p:spPr>
          <a:xfrm>
            <a:off x="2165353" y="1024249"/>
            <a:ext cx="570990" cy="369332"/>
          </a:xfrm>
          <a:prstGeom prst="rect">
            <a:avLst/>
          </a:prstGeom>
          <a:noFill/>
        </p:spPr>
        <p:txBody>
          <a:bodyPr wrap="none" rtlCol="0">
            <a:spAutoFit/>
          </a:bodyPr>
          <a:lstStyle/>
          <a:p>
            <a:r>
              <a:rPr lang="fi-FI" dirty="0" err="1" smtClean="0"/>
              <a:t>KPIs</a:t>
            </a:r>
            <a:endParaRPr lang="en-GB" dirty="0"/>
          </a:p>
        </p:txBody>
      </p:sp>
      <p:sp>
        <p:nvSpPr>
          <p:cNvPr id="17" name="TextBox 16"/>
          <p:cNvSpPr txBox="1"/>
          <p:nvPr/>
        </p:nvSpPr>
        <p:spPr>
          <a:xfrm>
            <a:off x="5867399" y="1039037"/>
            <a:ext cx="2518703" cy="369332"/>
          </a:xfrm>
          <a:prstGeom prst="rect">
            <a:avLst/>
          </a:prstGeom>
          <a:noFill/>
        </p:spPr>
        <p:txBody>
          <a:bodyPr wrap="none" rtlCol="0">
            <a:spAutoFit/>
          </a:bodyPr>
          <a:lstStyle/>
          <a:p>
            <a:r>
              <a:rPr lang="fi-FI" dirty="0" err="1" smtClean="0"/>
              <a:t>Parámetros</a:t>
            </a:r>
            <a:r>
              <a:rPr lang="fi-FI" dirty="0" smtClean="0"/>
              <a:t> de influencia</a:t>
            </a:r>
            <a:endParaRPr lang="en-GB" dirty="0"/>
          </a:p>
        </p:txBody>
      </p:sp>
      <p:graphicFrame>
        <p:nvGraphicFramePr>
          <p:cNvPr id="10" name="Tabla 1"/>
          <p:cNvGraphicFramePr>
            <a:graphicFrameLocks noGrp="1"/>
          </p:cNvGraphicFramePr>
          <p:nvPr>
            <p:extLst>
              <p:ext uri="{D42A27DB-BD31-4B8C-83A1-F6EECF244321}">
                <p14:modId xmlns:p14="http://schemas.microsoft.com/office/powerpoint/2010/main" val="2936329325"/>
              </p:ext>
            </p:extLst>
          </p:nvPr>
        </p:nvGraphicFramePr>
        <p:xfrm>
          <a:off x="304800" y="1385458"/>
          <a:ext cx="4495800" cy="3329940"/>
        </p:xfrm>
        <a:graphic>
          <a:graphicData uri="http://schemas.openxmlformats.org/drawingml/2006/table">
            <a:tbl>
              <a:tblPr firstRow="1" firstCol="1" bandRow="1"/>
              <a:tblGrid>
                <a:gridCol w="685800"/>
                <a:gridCol w="3810000"/>
              </a:tblGrid>
              <a:tr h="0">
                <a:tc>
                  <a:txBody>
                    <a:bodyPr/>
                    <a:lstStyle/>
                    <a:p>
                      <a:pPr algn="ctr">
                        <a:lnSpc>
                          <a:spcPct val="115000"/>
                        </a:lnSpc>
                        <a:spcBef>
                          <a:spcPts val="600"/>
                        </a:spcBef>
                        <a:spcAft>
                          <a:spcPts val="0"/>
                        </a:spcAft>
                      </a:pPr>
                      <a:r>
                        <a:rPr lang="en-GB" sz="100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ID</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5C249"/>
                    </a:solidFill>
                  </a:tcPr>
                </a:tc>
                <a:tc>
                  <a:txBody>
                    <a:bodyPr/>
                    <a:lstStyle/>
                    <a:p>
                      <a:pPr algn="ctr">
                        <a:lnSpc>
                          <a:spcPct val="115000"/>
                        </a:lnSpc>
                        <a:spcBef>
                          <a:spcPts val="600"/>
                        </a:spcBef>
                        <a:spcAft>
                          <a:spcPts val="0"/>
                        </a:spcAft>
                      </a:pPr>
                      <a:r>
                        <a:rPr lang="en-GB" sz="100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Name</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5C249"/>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KP4</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A5C249"/>
                    </a:solidFill>
                  </a:tcPr>
                </a:tc>
                <a:tc>
                  <a:txBody>
                    <a:bodyPr/>
                    <a:lstStyle/>
                    <a:p>
                      <a:pPr algn="just">
                        <a:lnSpc>
                          <a:spcPct val="115000"/>
                        </a:lnSpc>
                        <a:spcBef>
                          <a:spcPts val="600"/>
                        </a:spcBef>
                        <a:spcAft>
                          <a:spcPts val="0"/>
                        </a:spcAf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Densidad</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pasajeros</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KP5</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algn="just">
                        <a:lnSpc>
                          <a:spcPct val="115000"/>
                        </a:lnSpc>
                        <a:spcBef>
                          <a:spcPts val="600"/>
                        </a:spcBef>
                        <a:spcAft>
                          <a:spcPts val="0"/>
                        </a:spcAft>
                      </a:pP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Nº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pasajeros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transportados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por</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unidad</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combustible</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KP6</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algn="just">
                        <a:lnSpc>
                          <a:spcPct val="115000"/>
                        </a:lnSpc>
                        <a:spcBef>
                          <a:spcPts val="600"/>
                        </a:spcBef>
                        <a:spcAft>
                          <a:spcPts val="0"/>
                        </a:spcAf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Unidades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combustible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por</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pasajero</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KP7</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Volumen</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la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oferta</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transporte</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público</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KP10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Densidad</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vehículos</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privados</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KP12</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Porcentaje</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motores</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diesel del total de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vehículos</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KP15</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Porcentaje</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vehículo</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s</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nuevos</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del total de la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flota</a:t>
                      </a:r>
                      <a:endPar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KP16</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Vehículos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con</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combustible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alternativo</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KP18</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Vías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sin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tráfico</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 Con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tráfico</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permitido</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adaptado</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KP20</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Instalaciones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de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medios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transporte</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alternativos</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KP23</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Evolución</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del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indicador</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KP24</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Porcentaje</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evolución</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del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indicador</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KP25M</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Gasto</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del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usuario</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en</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transporte</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KP26M</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Fiabilidad</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del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transporte</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público</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KP27M</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Intensidad</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ciclistas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numero</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usos</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del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bicimad</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KP28M</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Contaminación</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r h="0">
                <a:tc>
                  <a:txBody>
                    <a:bodyPr/>
                    <a:lstStyle/>
                    <a:p>
                      <a:pPr algn="ctr">
                        <a:lnSpc>
                          <a:spcPct val="115000"/>
                        </a:lnSpc>
                        <a:spcBef>
                          <a:spcPts val="600"/>
                        </a:spcBef>
                        <a:spcAft>
                          <a:spcPts val="0"/>
                        </a:spcAft>
                      </a:pPr>
                      <a:r>
                        <a:rPr lang="en-GB" sz="1000" b="1">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KP29M</a:t>
                      </a:r>
                      <a:endParaRPr lang="es-ES" sz="100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Cilindrada</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media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vehículo</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privado</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D1"/>
                    </a:solidFill>
                  </a:tcPr>
                </a:tc>
              </a:tr>
              <a:tr h="0">
                <a:tc>
                  <a:txBody>
                    <a:bodyPr/>
                    <a:lstStyle/>
                    <a:p>
                      <a:pPr algn="ctr">
                        <a:lnSpc>
                          <a:spcPct val="115000"/>
                        </a:lnSpc>
                        <a:spcBef>
                          <a:spcPts val="600"/>
                        </a:spcBef>
                        <a:spcAft>
                          <a:spcPts val="0"/>
                        </a:spcAft>
                      </a:pPr>
                      <a:r>
                        <a:rPr lang="en-GB" sz="100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KP30M</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5C249"/>
                    </a:solidFill>
                  </a:tcPr>
                </a:tc>
                <a:tc>
                  <a:txBody>
                    <a:bodyPr/>
                    <a:lstStyle/>
                    <a:p>
                      <a:pPr marL="228600" indent="-228600" algn="just">
                        <a:lnSpc>
                          <a:spcPct val="115000"/>
                        </a:lnSpc>
                        <a:spcBef>
                          <a:spcPts val="600"/>
                        </a:spcBef>
                        <a:spcAft>
                          <a:spcPts val="0"/>
                        </a:spcAft>
                        <a:tabLst>
                          <a:tab pos="4476750" algn="l"/>
                        </a:tabLst>
                      </a:pP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Autobuses</a:t>
                      </a:r>
                      <a:r>
                        <a:rPr lang="en-US" sz="1000" baseline="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baseline="0" dirty="0" err="1"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públicos</a:t>
                      </a:r>
                      <a:r>
                        <a:rPr lang="en-US" sz="1000" dirty="0" smtClean="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con GNC </a:t>
                      </a:r>
                      <a:endParaRPr lang="es-ES" sz="1000"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0A4"/>
                    </a:solidFill>
                  </a:tcPr>
                </a:tc>
              </a:tr>
            </a:tbl>
          </a:graphicData>
        </a:graphic>
      </p:graphicFrame>
      <p:pic>
        <p:nvPicPr>
          <p:cNvPr id="2121" name="Picture 7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89" r="10103" b="4392"/>
          <a:stretch/>
        </p:blipFill>
        <p:spPr bwMode="auto">
          <a:xfrm>
            <a:off x="5857971" y="1384890"/>
            <a:ext cx="2905029" cy="417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2"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684509"/>
            <a:ext cx="3810000" cy="175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03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6248400" cy="762000"/>
          </a:xfrm>
        </p:spPr>
        <p:txBody>
          <a:bodyPr/>
          <a:lstStyle/>
          <a:p>
            <a:pPr lvl="0"/>
            <a:r>
              <a:rPr lang="en-US" sz="1600" dirty="0" smtClean="0"/>
              <a:t>Paso4.3 </a:t>
            </a:r>
            <a:r>
              <a:rPr lang="es-CO" sz="1600" dirty="0"/>
              <a:t>Línea base </a:t>
            </a:r>
            <a:r>
              <a:rPr lang="es-CO" sz="1600" dirty="0" smtClean="0"/>
              <a:t>y</a:t>
            </a:r>
            <a:r>
              <a:rPr lang="en-US" sz="1600" dirty="0" smtClean="0"/>
              <a:t/>
            </a:r>
            <a:br>
              <a:rPr lang="en-US" sz="1600" dirty="0" smtClean="0"/>
            </a:br>
            <a:r>
              <a:rPr lang="es-CO" sz="1600" dirty="0" smtClean="0"/>
              <a:t>Paso5. Fijar objetivos </a:t>
            </a:r>
            <a:endParaRPr lang="es-CO" sz="1600" dirty="0"/>
          </a:p>
        </p:txBody>
      </p:sp>
      <p:sp>
        <p:nvSpPr>
          <p:cNvPr id="2" name="Content Placeholder 1"/>
          <p:cNvSpPr>
            <a:spLocks noGrp="1"/>
          </p:cNvSpPr>
          <p:nvPr>
            <p:ph idx="1"/>
          </p:nvPr>
        </p:nvSpPr>
        <p:spPr>
          <a:xfrm>
            <a:off x="502920" y="1447800"/>
            <a:ext cx="5181600" cy="685800"/>
          </a:xfrm>
        </p:spPr>
        <p:txBody>
          <a:bodyPr>
            <a:normAutofit fontScale="92500" lnSpcReduction="10000"/>
          </a:bodyPr>
          <a:lstStyle/>
          <a:p>
            <a:pPr marL="0" indent="0">
              <a:buNone/>
            </a:pPr>
            <a:r>
              <a:rPr lang="es-CO" sz="2200" dirty="0" smtClean="0"/>
              <a:t>La línea base ayuda a predecir los valores futuros de los KPI basados en datos anteriores </a:t>
            </a:r>
          </a:p>
          <a:p>
            <a:pPr marL="0" indent="0">
              <a:buNone/>
            </a:pPr>
            <a:endParaRPr lang="en-GB" dirty="0"/>
          </a:p>
        </p:txBody>
      </p:sp>
      <p:sp>
        <p:nvSpPr>
          <p:cNvPr id="5" name="Rectangle 4"/>
          <p:cNvSpPr/>
          <p:nvPr/>
        </p:nvSpPr>
        <p:spPr>
          <a:xfrm>
            <a:off x="6096000" y="2209800"/>
            <a:ext cx="2895600" cy="2862322"/>
          </a:xfrm>
          <a:prstGeom prst="rect">
            <a:avLst/>
          </a:prstGeom>
        </p:spPr>
        <p:txBody>
          <a:bodyPr wrap="square">
            <a:spAutoFit/>
          </a:bodyPr>
          <a:lstStyle/>
          <a:p>
            <a:r>
              <a:rPr lang="es-CO" sz="2000" dirty="0" smtClean="0"/>
              <a:t>Para cada KPI es necesario fijar un valor objetivo y un marco de tiempo para ser alcanzado. Los valores seleccionados deben estar acorde con el comportamiento del KPI en años anteriores.  </a:t>
            </a:r>
            <a:endParaRPr lang="es-CO"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24" y="2327495"/>
            <a:ext cx="53244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5733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5867400" cy="762000"/>
          </a:xfrm>
        </p:spPr>
        <p:txBody>
          <a:bodyPr/>
          <a:lstStyle/>
          <a:p>
            <a:r>
              <a:rPr lang="en-US" dirty="0"/>
              <a:t>Paso4.3 </a:t>
            </a:r>
            <a:r>
              <a:rPr lang="es-CO" dirty="0"/>
              <a:t>Línea base y</a:t>
            </a:r>
            <a:r>
              <a:rPr lang="en-US" dirty="0"/>
              <a:t/>
            </a:r>
            <a:br>
              <a:rPr lang="en-US" dirty="0"/>
            </a:br>
            <a:r>
              <a:rPr lang="es-CO" dirty="0"/>
              <a:t>Paso5. Fijar objetivos </a:t>
            </a:r>
            <a:endParaRPr lang="en-GB"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652517" y="3657600"/>
            <a:ext cx="3647966" cy="2590801"/>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bwMode="auto">
          <a:xfrm>
            <a:off x="4837334" y="3657600"/>
            <a:ext cx="3812731" cy="2590801"/>
          </a:xfrm>
          <a:prstGeom prst="rect">
            <a:avLst/>
          </a:prstGeom>
          <a:noFill/>
        </p:spPr>
      </p:pic>
      <p:pic>
        <p:nvPicPr>
          <p:cNvPr id="2" name="Picture 1" descr="KP4_Madri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219200"/>
            <a:ext cx="3828245" cy="2209800"/>
          </a:xfrm>
          <a:prstGeom prst="rect">
            <a:avLst/>
          </a:prstGeom>
        </p:spPr>
      </p:pic>
      <p:sp>
        <p:nvSpPr>
          <p:cNvPr id="7" name="Rectangle 6"/>
          <p:cNvSpPr/>
          <p:nvPr/>
        </p:nvSpPr>
        <p:spPr>
          <a:xfrm>
            <a:off x="696992" y="6172200"/>
            <a:ext cx="3570208" cy="307777"/>
          </a:xfrm>
          <a:prstGeom prst="rect">
            <a:avLst/>
          </a:prstGeom>
        </p:spPr>
        <p:txBody>
          <a:bodyPr wrap="none">
            <a:spAutoFit/>
          </a:bodyPr>
          <a:lstStyle/>
          <a:p>
            <a:r>
              <a:rPr lang="en-US" sz="1400" b="1" dirty="0"/>
              <a:t>Emissions per km of passengers in Bus line 12</a:t>
            </a:r>
            <a:endParaRPr lang="en-US" sz="1400" dirty="0"/>
          </a:p>
        </p:txBody>
      </p:sp>
      <p:sp>
        <p:nvSpPr>
          <p:cNvPr id="8" name="Rectangle 7"/>
          <p:cNvSpPr/>
          <p:nvPr/>
        </p:nvSpPr>
        <p:spPr>
          <a:xfrm>
            <a:off x="4800600" y="6169223"/>
            <a:ext cx="4572000" cy="307777"/>
          </a:xfrm>
          <a:prstGeom prst="rect">
            <a:avLst/>
          </a:prstGeom>
        </p:spPr>
        <p:txBody>
          <a:bodyPr>
            <a:spAutoFit/>
          </a:bodyPr>
          <a:lstStyle/>
          <a:p>
            <a:r>
              <a:rPr lang="en-US" sz="1400" b="1" dirty="0"/>
              <a:t>Emissions saved per km of passengers in Bus line </a:t>
            </a:r>
            <a:r>
              <a:rPr lang="en-US" sz="1400" b="1" dirty="0" smtClean="0"/>
              <a:t>12</a:t>
            </a:r>
            <a:endParaRPr lang="en-US" sz="1400" dirty="0"/>
          </a:p>
        </p:txBody>
      </p:sp>
    </p:spTree>
    <p:extLst>
      <p:ext uri="{BB962C8B-B14F-4D97-AF65-F5344CB8AC3E}">
        <p14:creationId xmlns:p14="http://schemas.microsoft.com/office/powerpoint/2010/main" val="34832106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5867400" cy="762000"/>
          </a:xfrm>
        </p:spPr>
        <p:txBody>
          <a:bodyPr/>
          <a:lstStyle/>
          <a:p>
            <a:r>
              <a:rPr lang="en-US" dirty="0"/>
              <a:t>Paso4.3 </a:t>
            </a:r>
            <a:r>
              <a:rPr lang="es-CO" dirty="0"/>
              <a:t>Línea base y</a:t>
            </a:r>
            <a:r>
              <a:rPr lang="en-US" dirty="0"/>
              <a:t/>
            </a:r>
            <a:br>
              <a:rPr lang="en-US" dirty="0"/>
            </a:br>
            <a:r>
              <a:rPr lang="es-CO" dirty="0"/>
              <a:t>Paso5. Fijar objetivos </a:t>
            </a:r>
            <a:endParaRPr lang="en-GB"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652517" y="3657600"/>
            <a:ext cx="3647966" cy="2590800"/>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bwMode="auto">
          <a:xfrm>
            <a:off x="4837334" y="3661341"/>
            <a:ext cx="3812731" cy="2583319"/>
          </a:xfrm>
          <a:prstGeom prst="rect">
            <a:avLst/>
          </a:prstGeom>
          <a:noFill/>
        </p:spPr>
      </p:pic>
      <p:pic>
        <p:nvPicPr>
          <p:cNvPr id="2" name="Picture 1" descr="KP4_Madri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219200"/>
            <a:ext cx="3828245" cy="2209800"/>
          </a:xfrm>
          <a:prstGeom prst="rect">
            <a:avLst/>
          </a:prstGeom>
        </p:spPr>
      </p:pic>
      <p:sp>
        <p:nvSpPr>
          <p:cNvPr id="4" name="Rectangle 3"/>
          <p:cNvSpPr/>
          <p:nvPr/>
        </p:nvSpPr>
        <p:spPr>
          <a:xfrm>
            <a:off x="773192" y="6169223"/>
            <a:ext cx="3570208" cy="307777"/>
          </a:xfrm>
          <a:prstGeom prst="rect">
            <a:avLst/>
          </a:prstGeom>
        </p:spPr>
        <p:txBody>
          <a:bodyPr wrap="none">
            <a:spAutoFit/>
          </a:bodyPr>
          <a:lstStyle/>
          <a:p>
            <a:r>
              <a:rPr lang="en-US" sz="1400" b="1" dirty="0"/>
              <a:t>Emissions per km of passengers in Bus line 61</a:t>
            </a:r>
            <a:endParaRPr lang="en-US" sz="1400" dirty="0"/>
          </a:p>
        </p:txBody>
      </p:sp>
      <p:sp>
        <p:nvSpPr>
          <p:cNvPr id="7" name="Rectangle 6"/>
          <p:cNvSpPr/>
          <p:nvPr/>
        </p:nvSpPr>
        <p:spPr>
          <a:xfrm>
            <a:off x="4800600" y="6169223"/>
            <a:ext cx="4572000" cy="307777"/>
          </a:xfrm>
          <a:prstGeom prst="rect">
            <a:avLst/>
          </a:prstGeom>
        </p:spPr>
        <p:txBody>
          <a:bodyPr>
            <a:spAutoFit/>
          </a:bodyPr>
          <a:lstStyle/>
          <a:p>
            <a:r>
              <a:rPr lang="en-US" sz="1400" b="1" dirty="0"/>
              <a:t>Emissions saved per km of passengers in Bus line </a:t>
            </a:r>
            <a:r>
              <a:rPr lang="en-US" sz="1400" b="1" dirty="0" smtClean="0"/>
              <a:t>61</a:t>
            </a:r>
            <a:endParaRPr lang="en-US" sz="1400" dirty="0"/>
          </a:p>
        </p:txBody>
      </p:sp>
    </p:spTree>
    <p:extLst>
      <p:ext uri="{BB962C8B-B14F-4D97-AF65-F5344CB8AC3E}">
        <p14:creationId xmlns:p14="http://schemas.microsoft.com/office/powerpoint/2010/main" val="3232594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O" dirty="0" smtClean="0"/>
              <a:t>Contenidos</a:t>
            </a:r>
            <a:r>
              <a:rPr lang="en-GB" dirty="0" smtClean="0"/>
              <a:t> </a:t>
            </a:r>
            <a:endParaRPr lang="en-GB" dirty="0"/>
          </a:p>
        </p:txBody>
      </p:sp>
      <p:sp>
        <p:nvSpPr>
          <p:cNvPr id="3" name="Content Placeholder 2"/>
          <p:cNvSpPr>
            <a:spLocks noGrp="1"/>
          </p:cNvSpPr>
          <p:nvPr>
            <p:ph type="subTitle" idx="1"/>
          </p:nvPr>
        </p:nvSpPr>
        <p:spPr>
          <a:xfrm>
            <a:off x="1066800" y="2590800"/>
            <a:ext cx="7010400" cy="2971800"/>
          </a:xfrm>
        </p:spPr>
        <p:txBody>
          <a:bodyPr>
            <a:normAutofit/>
          </a:bodyPr>
          <a:lstStyle/>
          <a:p>
            <a:pPr>
              <a:buFont typeface="Wingdings" panose="05000000000000000000" pitchFamily="2" charset="2"/>
              <a:buChar char="§"/>
            </a:pPr>
            <a:r>
              <a:rPr lang="es-CO" dirty="0" smtClean="0"/>
              <a:t>Objetivos</a:t>
            </a:r>
            <a:r>
              <a:rPr lang="en-GB" dirty="0" smtClean="0"/>
              <a:t> </a:t>
            </a:r>
          </a:p>
          <a:p>
            <a:pPr>
              <a:buFont typeface="Wingdings" panose="05000000000000000000" pitchFamily="2" charset="2"/>
              <a:buChar char="§"/>
            </a:pPr>
            <a:r>
              <a:rPr lang="es-ES_tradnl" dirty="0" smtClean="0"/>
              <a:t>Metodología </a:t>
            </a:r>
            <a:r>
              <a:rPr lang="en-GB" dirty="0" smtClean="0"/>
              <a:t>para el </a:t>
            </a:r>
            <a:r>
              <a:rPr lang="es-CO" dirty="0" smtClean="0"/>
              <a:t>cálculo</a:t>
            </a:r>
            <a:r>
              <a:rPr lang="en-GB" dirty="0" smtClean="0"/>
              <a:t> </a:t>
            </a:r>
            <a:r>
              <a:rPr lang="en-GB" dirty="0"/>
              <a:t>de </a:t>
            </a:r>
            <a:r>
              <a:rPr lang="es-CO" dirty="0" smtClean="0"/>
              <a:t>eficiencia</a:t>
            </a:r>
            <a:r>
              <a:rPr lang="en-GB" dirty="0" smtClean="0"/>
              <a:t> </a:t>
            </a:r>
            <a:r>
              <a:rPr lang="es-CO" dirty="0" smtClean="0"/>
              <a:t>energética</a:t>
            </a:r>
            <a:r>
              <a:rPr lang="en-GB" dirty="0" smtClean="0"/>
              <a:t> </a:t>
            </a:r>
            <a:r>
              <a:rPr lang="en-GB" dirty="0"/>
              <a:t>y </a:t>
            </a:r>
            <a:r>
              <a:rPr lang="es-CO" dirty="0" smtClean="0"/>
              <a:t>huella</a:t>
            </a:r>
            <a:r>
              <a:rPr lang="en-GB" dirty="0" smtClean="0"/>
              <a:t> </a:t>
            </a:r>
            <a:r>
              <a:rPr lang="en-GB" dirty="0"/>
              <a:t>de </a:t>
            </a:r>
            <a:r>
              <a:rPr lang="es-CO" dirty="0" smtClean="0"/>
              <a:t>carbono</a:t>
            </a:r>
            <a:endParaRPr lang="es-CO" dirty="0"/>
          </a:p>
          <a:p>
            <a:pPr>
              <a:buFont typeface="Wingdings" panose="05000000000000000000" pitchFamily="2" charset="2"/>
              <a:buChar char="§"/>
            </a:pPr>
            <a:r>
              <a:rPr lang="es-CO" dirty="0" smtClean="0"/>
              <a:t>Calculador de eficiencia energética </a:t>
            </a:r>
          </a:p>
        </p:txBody>
      </p:sp>
    </p:spTree>
    <p:extLst>
      <p:ext uri="{BB962C8B-B14F-4D97-AF65-F5344CB8AC3E}">
        <p14:creationId xmlns:p14="http://schemas.microsoft.com/office/powerpoint/2010/main" val="13486517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Paso6. </a:t>
            </a:r>
            <a:r>
              <a:rPr lang="es-CO" sz="2000" dirty="0" smtClean="0"/>
              <a:t>Implementación</a:t>
            </a:r>
            <a:endParaRPr lang="es-CO" sz="2000" dirty="0"/>
          </a:p>
        </p:txBody>
      </p:sp>
      <p:sp>
        <p:nvSpPr>
          <p:cNvPr id="6" name="Content Placeholder 1"/>
          <p:cNvSpPr txBox="1">
            <a:spLocks/>
          </p:cNvSpPr>
          <p:nvPr/>
        </p:nvSpPr>
        <p:spPr>
          <a:xfrm>
            <a:off x="457200" y="1524000"/>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2400" kern="1200">
                <a:solidFill>
                  <a:srgbClr val="19191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
              <a:defRPr sz="2400" kern="1200">
                <a:solidFill>
                  <a:schemeClr val="bg2">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baseline="0">
                <a:solidFill>
                  <a:srgbClr val="50008E"/>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2">
                    <a:lumMod val="50000"/>
                  </a:schemeClr>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1800" kern="1200" baseline="0">
                <a:solidFill>
                  <a:srgbClr val="8D2AD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s-CO" b="1" dirty="0" smtClean="0"/>
              <a:t>Implementación</a:t>
            </a:r>
            <a:endParaRPr lang="es-CO" dirty="0" smtClean="0"/>
          </a:p>
        </p:txBody>
      </p:sp>
      <p:sp>
        <p:nvSpPr>
          <p:cNvPr id="7" name="Rectangle 6"/>
          <p:cNvSpPr/>
          <p:nvPr/>
        </p:nvSpPr>
        <p:spPr>
          <a:xfrm>
            <a:off x="571500" y="2133600"/>
            <a:ext cx="3009900" cy="369332"/>
          </a:xfrm>
          <a:prstGeom prst="rect">
            <a:avLst/>
          </a:prstGeom>
        </p:spPr>
        <p:txBody>
          <a:bodyPr wrap="square">
            <a:spAutoFit/>
          </a:bodyPr>
          <a:lstStyle/>
          <a:p>
            <a:pPr marL="285750" indent="-285750">
              <a:buFont typeface="Arial" panose="020B0604020202020204" pitchFamily="34" charset="0"/>
              <a:buChar char="•"/>
            </a:pPr>
            <a:r>
              <a:rPr lang="es-ES" dirty="0"/>
              <a:t>S</a:t>
            </a:r>
            <a:r>
              <a:rPr lang="es-ES" dirty="0" smtClean="0"/>
              <a:t>eleccionar </a:t>
            </a:r>
            <a:r>
              <a:rPr lang="es-ES" dirty="0"/>
              <a:t>las </a:t>
            </a:r>
            <a:r>
              <a:rPr lang="es-ES" dirty="0" smtClean="0"/>
              <a:t>estrategias</a:t>
            </a:r>
            <a:endParaRPr lang="en-US" dirty="0"/>
          </a:p>
        </p:txBody>
      </p:sp>
      <p:sp>
        <p:nvSpPr>
          <p:cNvPr id="2" name="Rectangle 1"/>
          <p:cNvSpPr/>
          <p:nvPr/>
        </p:nvSpPr>
        <p:spPr>
          <a:xfrm>
            <a:off x="1616352" y="2667000"/>
            <a:ext cx="7162800" cy="646331"/>
          </a:xfrm>
          <a:prstGeom prst="rect">
            <a:avLst/>
          </a:prstGeom>
        </p:spPr>
        <p:txBody>
          <a:bodyPr wrap="square">
            <a:spAutoFit/>
          </a:bodyPr>
          <a:lstStyle/>
          <a:p>
            <a:pPr marL="285750" indent="-285750">
              <a:buFont typeface="Arial" panose="020B0604020202020204" pitchFamily="34" charset="0"/>
              <a:buChar char="•"/>
            </a:pPr>
            <a:r>
              <a:rPr lang="es-ES" dirty="0" smtClean="0"/>
              <a:t>Deben corresponderse con </a:t>
            </a:r>
            <a:r>
              <a:rPr lang="es-ES" dirty="0"/>
              <a:t>los objetivos de la ciudad, así como </a:t>
            </a:r>
            <a:r>
              <a:rPr lang="es-ES" dirty="0" smtClean="0"/>
              <a:t>con su </a:t>
            </a:r>
            <a:r>
              <a:rPr lang="es-ES" dirty="0"/>
              <a:t>capacidad para implementarlas. </a:t>
            </a:r>
            <a:endParaRPr lang="en-US" dirty="0"/>
          </a:p>
        </p:txBody>
      </p:sp>
      <p:sp>
        <p:nvSpPr>
          <p:cNvPr id="4" name="Rectangle 3"/>
          <p:cNvSpPr/>
          <p:nvPr/>
        </p:nvSpPr>
        <p:spPr>
          <a:xfrm>
            <a:off x="2438400" y="3505200"/>
            <a:ext cx="6553200" cy="646331"/>
          </a:xfrm>
          <a:prstGeom prst="rect">
            <a:avLst/>
          </a:prstGeom>
        </p:spPr>
        <p:txBody>
          <a:bodyPr wrap="square">
            <a:spAutoFit/>
          </a:bodyPr>
          <a:lstStyle/>
          <a:p>
            <a:pPr marL="285750" indent="-285750">
              <a:buFont typeface="Arial" panose="020B0604020202020204" pitchFamily="34" charset="0"/>
              <a:buChar char="•"/>
            </a:pPr>
            <a:r>
              <a:rPr lang="es-ES" dirty="0"/>
              <a:t>Si las metas establecidas </a:t>
            </a:r>
            <a:r>
              <a:rPr lang="es-ES" dirty="0" smtClean="0"/>
              <a:t>exceden </a:t>
            </a:r>
            <a:r>
              <a:rPr lang="es-ES" dirty="0"/>
              <a:t>la </a:t>
            </a:r>
            <a:r>
              <a:rPr lang="es-ES" dirty="0" smtClean="0"/>
              <a:t>capacidad de implementación, </a:t>
            </a:r>
            <a:r>
              <a:rPr lang="es-ES" dirty="0"/>
              <a:t>el valor objetivo </a:t>
            </a:r>
            <a:r>
              <a:rPr lang="es-ES" dirty="0" smtClean="0"/>
              <a:t>debe ser redefinido.</a:t>
            </a:r>
            <a:endParaRPr lang="en-US" dirty="0"/>
          </a:p>
        </p:txBody>
      </p:sp>
      <p:pic>
        <p:nvPicPr>
          <p:cNvPr id="10" name="Picture 2" descr="http://www.sloganslingers.com/blog/wp-content/uploads/2013/03/SL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267200"/>
            <a:ext cx="1828799" cy="17007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humbs.dreamstime.com/z/look-left-bw-54276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91" t="9335" r="18724" b="16697"/>
          <a:stretch/>
        </p:blipFill>
        <p:spPr bwMode="auto">
          <a:xfrm>
            <a:off x="3187479" y="4707591"/>
            <a:ext cx="1055536" cy="1050557"/>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4495800" y="5002315"/>
            <a:ext cx="762000" cy="23055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45497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O" sz="2000" dirty="0" smtClean="0"/>
              <a:t>Paso7. Análisis</a:t>
            </a:r>
            <a:br>
              <a:rPr lang="es-CO" sz="2000" dirty="0" smtClean="0"/>
            </a:br>
            <a:r>
              <a:rPr lang="es-CO" sz="2000" dirty="0" smtClean="0"/>
              <a:t>Paso8. Evaluación de la estrategia </a:t>
            </a:r>
            <a:endParaRPr lang="es-CO" sz="2000" dirty="0"/>
          </a:p>
        </p:txBody>
      </p:sp>
      <p:sp>
        <p:nvSpPr>
          <p:cNvPr id="6" name="Content Placeholder 1"/>
          <p:cNvSpPr txBox="1">
            <a:spLocks/>
          </p:cNvSpPr>
          <p:nvPr/>
        </p:nvSpPr>
        <p:spPr>
          <a:xfrm>
            <a:off x="457200" y="1524000"/>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2400" kern="1200">
                <a:solidFill>
                  <a:srgbClr val="19191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
              <a:defRPr sz="2400" kern="1200">
                <a:solidFill>
                  <a:schemeClr val="bg2">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baseline="0">
                <a:solidFill>
                  <a:srgbClr val="50008E"/>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2">
                    <a:lumMod val="50000"/>
                  </a:schemeClr>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1800" kern="1200" baseline="0">
                <a:solidFill>
                  <a:srgbClr val="8D2AD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s-CO" b="1" dirty="0" smtClean="0"/>
              <a:t>Análisis</a:t>
            </a:r>
            <a:endParaRPr lang="es-CO" dirty="0" smtClean="0"/>
          </a:p>
        </p:txBody>
      </p:sp>
      <p:sp>
        <p:nvSpPr>
          <p:cNvPr id="7" name="Rectangle 6"/>
          <p:cNvSpPr/>
          <p:nvPr/>
        </p:nvSpPr>
        <p:spPr>
          <a:xfrm>
            <a:off x="476250" y="1981200"/>
            <a:ext cx="8001000" cy="1200329"/>
          </a:xfrm>
          <a:prstGeom prst="rect">
            <a:avLst/>
          </a:prstGeom>
        </p:spPr>
        <p:txBody>
          <a:bodyPr wrap="square">
            <a:spAutoFit/>
          </a:bodyPr>
          <a:lstStyle/>
          <a:p>
            <a:r>
              <a:rPr lang="es-CO" dirty="0" smtClean="0"/>
              <a:t>En este paso un análisis de los indicadores de rendimiento es llevado a cabo, con respecto a los objetivos fijados. La frecuencia de este análisis depende del tiempo de implementación y del plazo objetivo (corto, mediano y largo plazo). </a:t>
            </a:r>
            <a:endParaRPr lang="en-GB" dirty="0"/>
          </a:p>
          <a:p>
            <a:endParaRPr lang="en-US" dirty="0"/>
          </a:p>
        </p:txBody>
      </p:sp>
      <p:sp>
        <p:nvSpPr>
          <p:cNvPr id="2" name="Rectangle 1"/>
          <p:cNvSpPr/>
          <p:nvPr/>
        </p:nvSpPr>
        <p:spPr>
          <a:xfrm>
            <a:off x="457200" y="4019729"/>
            <a:ext cx="8001000" cy="1200329"/>
          </a:xfrm>
          <a:prstGeom prst="rect">
            <a:avLst/>
          </a:prstGeom>
        </p:spPr>
        <p:txBody>
          <a:bodyPr wrap="square">
            <a:spAutoFit/>
          </a:bodyPr>
          <a:lstStyle/>
          <a:p>
            <a:r>
              <a:rPr lang="es-CO" dirty="0" smtClean="0"/>
              <a:t>Evaluar si los objetivos iniciales han sido alcanzados. Si los objetivos no han sido alcanzados después de realizar la evaluación, tienen que pensarse en aplicar acciones correctivas, así las ciudades pueden establecer nuevas metas y optimizar el proceso. </a:t>
            </a:r>
            <a:endParaRPr lang="es-CO" dirty="0"/>
          </a:p>
        </p:txBody>
      </p:sp>
      <p:sp>
        <p:nvSpPr>
          <p:cNvPr id="8" name="Content Placeholder 1"/>
          <p:cNvSpPr txBox="1">
            <a:spLocks/>
          </p:cNvSpPr>
          <p:nvPr/>
        </p:nvSpPr>
        <p:spPr>
          <a:xfrm>
            <a:off x="476250" y="3534728"/>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2400" kern="1200">
                <a:solidFill>
                  <a:srgbClr val="19191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
              <a:defRPr sz="2400" kern="1200">
                <a:solidFill>
                  <a:schemeClr val="bg2">
                    <a:lumMod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baseline="0">
                <a:solidFill>
                  <a:srgbClr val="50008E"/>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2">
                    <a:lumMod val="50000"/>
                  </a:schemeClr>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1800" kern="1200" baseline="0">
                <a:solidFill>
                  <a:srgbClr val="8D2AD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O" b="1" dirty="0"/>
              <a:t>Evaluación de la estrategia</a:t>
            </a:r>
            <a:endParaRPr lang="en-US" b="1" dirty="0" smtClean="0"/>
          </a:p>
        </p:txBody>
      </p:sp>
    </p:spTree>
    <p:extLst>
      <p:ext uri="{BB962C8B-B14F-4D97-AF65-F5344CB8AC3E}">
        <p14:creationId xmlns:p14="http://schemas.microsoft.com/office/powerpoint/2010/main" val="11200675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2514600"/>
          </a:xfrm>
        </p:spPr>
        <p:txBody>
          <a:bodyPr>
            <a:normAutofit/>
          </a:bodyPr>
          <a:lstStyle/>
          <a:p>
            <a:pPr algn="just"/>
            <a:r>
              <a:rPr lang="es-CO" dirty="0"/>
              <a:t>P</a:t>
            </a:r>
            <a:r>
              <a:rPr lang="es-CO" dirty="0" smtClean="0"/>
              <a:t>ermite realizar comparaciones </a:t>
            </a:r>
          </a:p>
          <a:p>
            <a:pPr marL="0" indent="0" algn="just">
              <a:buNone/>
            </a:pPr>
            <a:endParaRPr lang="es-CO" dirty="0" smtClean="0"/>
          </a:p>
          <a:p>
            <a:pPr algn="just"/>
            <a:r>
              <a:rPr lang="es-CO" dirty="0" smtClean="0">
                <a:solidFill>
                  <a:schemeClr val="tx1"/>
                </a:solidFill>
              </a:rPr>
              <a:t>Planteamiento básico</a:t>
            </a:r>
            <a:r>
              <a:rPr lang="es-CO" dirty="0" smtClean="0"/>
              <a:t>= clara visión de los resultados  </a:t>
            </a:r>
          </a:p>
          <a:p>
            <a:pPr marL="0" indent="0" algn="just">
              <a:buNone/>
            </a:pPr>
            <a:endParaRPr lang="es-CO" dirty="0" smtClean="0"/>
          </a:p>
          <a:p>
            <a:pPr algn="just"/>
            <a:r>
              <a:rPr lang="es-CO" dirty="0"/>
              <a:t>E</a:t>
            </a:r>
            <a:r>
              <a:rPr lang="es-CO" dirty="0" smtClean="0"/>
              <a:t>valuación energética = evaluación del estado energético.</a:t>
            </a:r>
            <a:endParaRPr lang="es-CO" dirty="0"/>
          </a:p>
        </p:txBody>
      </p:sp>
      <p:sp>
        <p:nvSpPr>
          <p:cNvPr id="3" name="Title 2"/>
          <p:cNvSpPr>
            <a:spLocks noGrp="1"/>
          </p:cNvSpPr>
          <p:nvPr>
            <p:ph type="title"/>
          </p:nvPr>
        </p:nvSpPr>
        <p:spPr/>
        <p:txBody>
          <a:bodyPr/>
          <a:lstStyle/>
          <a:p>
            <a:r>
              <a:rPr lang="es-ES_tradnl" dirty="0" smtClean="0"/>
              <a:t>Conclusiones </a:t>
            </a:r>
            <a:endParaRPr lang="es-ES_tradnl" dirty="0"/>
          </a:p>
        </p:txBody>
      </p:sp>
    </p:spTree>
    <p:extLst>
      <p:ext uri="{BB962C8B-B14F-4D97-AF65-F5344CB8AC3E}">
        <p14:creationId xmlns:p14="http://schemas.microsoft.com/office/powerpoint/2010/main" val="28746209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s-CO" dirty="0" smtClean="0"/>
              <a:t>Calculador de eficiencia energética</a:t>
            </a:r>
            <a:endParaRPr lang="es-CO" dirty="0"/>
          </a:p>
        </p:txBody>
      </p:sp>
      <p:graphicFrame>
        <p:nvGraphicFramePr>
          <p:cNvPr id="5" name="Content Placeholder 3"/>
          <p:cNvGraphicFramePr>
            <a:graphicFrameLocks/>
          </p:cNvGraphicFramePr>
          <p:nvPr>
            <p:extLst>
              <p:ext uri="{D42A27DB-BD31-4B8C-83A1-F6EECF244321}">
                <p14:modId xmlns:p14="http://schemas.microsoft.com/office/powerpoint/2010/main" val="2874793404"/>
              </p:ext>
            </p:extLst>
          </p:nvPr>
        </p:nvGraphicFramePr>
        <p:xfrm>
          <a:off x="152400" y="10668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1371600"/>
            <a:ext cx="1129223" cy="2130077"/>
          </a:xfrm>
          <a:prstGeom prst="rect">
            <a:avLst/>
          </a:prstGeom>
          <a:solidFill>
            <a:srgbClr val="FFFFFF">
              <a:shade val="85000"/>
            </a:srgbClr>
          </a:solidFill>
          <a:ln w="190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4273"/>
          <a:stretch/>
        </p:blipFill>
        <p:spPr bwMode="auto">
          <a:xfrm>
            <a:off x="6248400" y="3927965"/>
            <a:ext cx="2362200" cy="1610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8258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5867400" cy="762000"/>
          </a:xfrm>
        </p:spPr>
        <p:txBody>
          <a:bodyPr/>
          <a:lstStyle/>
          <a:p>
            <a:r>
              <a:rPr lang="en-GB" altLang="en-US" dirty="0" err="1" smtClean="0">
                <a:ea typeface="ＭＳ Ｐゴシック" pitchFamily="34" charset="-128"/>
              </a:rPr>
              <a:t>Calculadores</a:t>
            </a:r>
            <a:r>
              <a:rPr lang="en-GB" altLang="en-US" dirty="0" smtClean="0">
                <a:ea typeface="ＭＳ Ｐゴシック" pitchFamily="34" charset="-128"/>
              </a:rPr>
              <a:t> de </a:t>
            </a:r>
            <a:r>
              <a:rPr lang="en-GB" altLang="en-US" dirty="0" err="1" smtClean="0">
                <a:ea typeface="ＭＳ Ｐゴシック" pitchFamily="34" charset="-128"/>
              </a:rPr>
              <a:t>energia</a:t>
            </a:r>
            <a:r>
              <a:rPr lang="en-GB" altLang="en-US" dirty="0" smtClean="0">
                <a:ea typeface="ＭＳ Ｐゴシック" pitchFamily="34" charset="-128"/>
              </a:rPr>
              <a:t>: </a:t>
            </a:r>
            <a:r>
              <a:rPr lang="en-GB" altLang="en-US" dirty="0" err="1" smtClean="0">
                <a:ea typeface="ＭＳ Ｐゴシック" pitchFamily="34" charset="-128"/>
              </a:rPr>
              <a:t>Calculador</a:t>
            </a:r>
            <a:r>
              <a:rPr lang="en-GB" altLang="en-US" dirty="0" smtClean="0">
                <a:ea typeface="ＭＳ Ｐゴシック" pitchFamily="34" charset="-128"/>
              </a:rPr>
              <a:t> para el </a:t>
            </a:r>
            <a:r>
              <a:rPr lang="en-GB" altLang="en-US" dirty="0" err="1" smtClean="0">
                <a:ea typeface="ＭＳ Ｐゴシック" pitchFamily="34" charset="-128"/>
              </a:rPr>
              <a:t>usuario</a:t>
            </a:r>
            <a:r>
              <a:rPr lang="en-GB" altLang="en-US" dirty="0" smtClean="0">
                <a:ea typeface="ＭＳ Ｐゴシック" pitchFamily="34" charset="-128"/>
              </a:rPr>
              <a:t> final</a:t>
            </a:r>
            <a:endParaRPr lang="en-GB" dirty="0"/>
          </a:p>
        </p:txBody>
      </p:sp>
      <p:graphicFrame>
        <p:nvGraphicFramePr>
          <p:cNvPr id="5" name="Content Placeholder 6"/>
          <p:cNvGraphicFramePr>
            <a:graphicFrameLocks/>
          </p:cNvGraphicFramePr>
          <p:nvPr>
            <p:extLst>
              <p:ext uri="{D42A27DB-BD31-4B8C-83A1-F6EECF244321}">
                <p14:modId xmlns:p14="http://schemas.microsoft.com/office/powerpoint/2010/main" val="1634091353"/>
              </p:ext>
            </p:extLst>
          </p:nvPr>
        </p:nvGraphicFramePr>
        <p:xfrm>
          <a:off x="381000" y="1524000"/>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80" name="Picture 8"/>
          <p:cNvPicPr>
            <a:picLocks noChangeAspect="1" noChangeArrowheads="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23546" t="15582" r="24374" b="16706"/>
          <a:stretch/>
        </p:blipFill>
        <p:spPr bwMode="auto">
          <a:xfrm>
            <a:off x="6590817" y="3962400"/>
            <a:ext cx="571983" cy="74366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467554" y="2581354"/>
            <a:ext cx="695246" cy="6952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2475115"/>
            <a:ext cx="1251888" cy="236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1" t="-5658" r="1" b="17011"/>
          <a:stretch/>
        </p:blipFill>
        <p:spPr bwMode="auto">
          <a:xfrm>
            <a:off x="1604058" y="2197599"/>
            <a:ext cx="453342" cy="5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7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400" y="2362200"/>
            <a:ext cx="609600" cy="304800"/>
          </a:xfrm>
          <a:prstGeom prst="rect">
            <a:avLst/>
          </a:prstGeom>
        </p:spPr>
      </p:pic>
      <p:pic>
        <p:nvPicPr>
          <p:cNvPr id="19"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7454" y="4002090"/>
            <a:ext cx="659946"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6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3400" y="3962400"/>
            <a:ext cx="533400" cy="496573"/>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3400" y="5081871"/>
            <a:ext cx="1638300" cy="556929"/>
          </a:xfrm>
          <a:prstGeom prst="rect">
            <a:avLst/>
          </a:prstGeom>
          <a:noFill/>
          <a:ln>
            <a:noFill/>
          </a:ln>
        </p:spPr>
      </p:pic>
    </p:spTree>
    <p:extLst>
      <p:ext uri="{BB962C8B-B14F-4D97-AF65-F5344CB8AC3E}">
        <p14:creationId xmlns:p14="http://schemas.microsoft.com/office/powerpoint/2010/main" val="11908300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1200" y="1276539"/>
            <a:ext cx="3048000" cy="5029200"/>
          </a:xfrm>
        </p:spPr>
        <p:txBody>
          <a:bodyPr>
            <a:normAutofit fontScale="85000" lnSpcReduction="20000"/>
          </a:bodyPr>
          <a:lstStyle/>
          <a:p>
            <a:pPr>
              <a:defRPr/>
            </a:pPr>
            <a:r>
              <a:rPr lang="es-CO" dirty="0" smtClean="0"/>
              <a:t>Permite a las ciudades medir varios aspectos de sus sistemas de transporte en términos de energía </a:t>
            </a:r>
          </a:p>
          <a:p>
            <a:pPr>
              <a:defRPr/>
            </a:pPr>
            <a:r>
              <a:rPr lang="es-CO" dirty="0" smtClean="0"/>
              <a:t>Permite cuantificar los logros mediante el establecimiento, el seguimiento y la medición del rendimiento contra los objetivos </a:t>
            </a:r>
          </a:p>
          <a:p>
            <a:pPr>
              <a:defRPr/>
            </a:pPr>
            <a:r>
              <a:rPr lang="es-CO" dirty="0" smtClean="0"/>
              <a:t>Reduce la complejidad del sistema</a:t>
            </a:r>
            <a:r>
              <a:rPr lang="fi-FI" dirty="0" smtClean="0"/>
              <a:t>. </a:t>
            </a:r>
            <a:endParaRPr lang="en-GB" dirty="0"/>
          </a:p>
          <a:p>
            <a:pPr>
              <a:defRPr/>
            </a:pPr>
            <a:r>
              <a:rPr lang="es-ES" dirty="0" smtClean="0"/>
              <a:t>Es </a:t>
            </a:r>
            <a:r>
              <a:rPr lang="es-ES" dirty="0"/>
              <a:t>un marco común para las comparaciones entre los proyectos de movilidad </a:t>
            </a:r>
            <a:r>
              <a:rPr lang="es-ES" dirty="0" smtClean="0"/>
              <a:t>dentro y en </a:t>
            </a:r>
            <a:r>
              <a:rPr lang="es-ES" dirty="0"/>
              <a:t>diferentes ciudades</a:t>
            </a:r>
            <a:r>
              <a:rPr lang="es-ES" dirty="0" smtClean="0"/>
              <a:t>.</a:t>
            </a:r>
            <a:endParaRPr lang="en-GB" dirty="0"/>
          </a:p>
        </p:txBody>
      </p:sp>
      <p:sp>
        <p:nvSpPr>
          <p:cNvPr id="3" name="Title 2"/>
          <p:cNvSpPr>
            <a:spLocks noGrp="1"/>
          </p:cNvSpPr>
          <p:nvPr>
            <p:ph type="title"/>
          </p:nvPr>
        </p:nvSpPr>
        <p:spPr>
          <a:xfrm>
            <a:off x="457200" y="228600"/>
            <a:ext cx="5867400" cy="762000"/>
          </a:xfrm>
        </p:spPr>
        <p:txBody>
          <a:bodyPr/>
          <a:lstStyle/>
          <a:p>
            <a:r>
              <a:rPr lang="en-US" altLang="en-US" dirty="0" err="1" smtClean="0">
                <a:ea typeface="ＭＳ Ｐゴシック" pitchFamily="34" charset="-128"/>
              </a:rPr>
              <a:t>Calculadores</a:t>
            </a:r>
            <a:r>
              <a:rPr lang="en-US" altLang="en-US" dirty="0" smtClean="0">
                <a:ea typeface="ＭＳ Ｐゴシック" pitchFamily="34" charset="-128"/>
              </a:rPr>
              <a:t> </a:t>
            </a:r>
            <a:r>
              <a:rPr lang="en-US" altLang="en-US" dirty="0" err="1" smtClean="0">
                <a:ea typeface="ＭＳ Ｐゴシック" pitchFamily="34" charset="-128"/>
              </a:rPr>
              <a:t>Energéticos</a:t>
            </a:r>
            <a:r>
              <a:rPr lang="en-US" altLang="en-US" dirty="0" smtClean="0">
                <a:ea typeface="ＭＳ Ｐゴシック" pitchFamily="34" charset="-128"/>
              </a:rPr>
              <a:t>: </a:t>
            </a:r>
            <a:r>
              <a:rPr lang="en-US" altLang="en-US" dirty="0" err="1" smtClean="0">
                <a:ea typeface="ＭＳ Ｐゴシック" pitchFamily="34" charset="-128"/>
              </a:rPr>
              <a:t>Calculador</a:t>
            </a:r>
            <a:r>
              <a:rPr lang="en-US" altLang="en-US" dirty="0" smtClean="0">
                <a:ea typeface="ＭＳ Ｐゴシック" pitchFamily="34" charset="-128"/>
              </a:rPr>
              <a:t> para </a:t>
            </a:r>
            <a:r>
              <a:rPr lang="en-US" altLang="en-US" dirty="0" err="1" smtClean="0">
                <a:ea typeface="ＭＳ Ｐゴシック" pitchFamily="34" charset="-128"/>
              </a:rPr>
              <a:t>las</a:t>
            </a:r>
            <a:r>
              <a:rPr lang="en-US" altLang="en-US" dirty="0" smtClean="0">
                <a:ea typeface="ＭＳ Ｐゴシック" pitchFamily="34" charset="-128"/>
              </a:rPr>
              <a:t> </a:t>
            </a:r>
            <a:r>
              <a:rPr lang="en-US" altLang="en-US" dirty="0" err="1" smtClean="0">
                <a:ea typeface="ＭＳ Ｐゴシック" pitchFamily="34" charset="-128"/>
              </a:rPr>
              <a:t>ciudades</a:t>
            </a:r>
            <a:endParaRPr lang="en-GB" dirty="0"/>
          </a:p>
        </p:txBody>
      </p:sp>
      <p:pic>
        <p:nvPicPr>
          <p:cNvPr id="6" name="Picture 5"/>
          <p:cNvPicPr/>
          <p:nvPr/>
        </p:nvPicPr>
        <p:blipFill rotWithShape="1">
          <a:blip r:embed="rId2"/>
          <a:srcRect l="43082" r="14115" b="13619"/>
          <a:stretch/>
        </p:blipFill>
        <p:spPr bwMode="auto">
          <a:xfrm>
            <a:off x="228600" y="1295400"/>
            <a:ext cx="5410200" cy="3962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Picture 2" descr="http://www.channelnomics.com/IMG/267/299267/kpis.jpg"/>
          <p:cNvPicPr>
            <a:picLocks noChangeAspect="1" noChangeArrowheads="1"/>
          </p:cNvPicPr>
          <p:nvPr/>
        </p:nvPicPr>
        <p:blipFill>
          <a:blip r:embed="rId3" cstate="print">
            <a:extLst>
              <a:ext uri="{28A0092B-C50C-407E-A947-70E740481C1C}">
                <a14:useLocalDpi xmlns:a14="http://schemas.microsoft.com/office/drawing/2010/main" val="0"/>
              </a:ext>
            </a:extLst>
          </a:blip>
          <a:srcRect l="17719" r="15041" b="7755"/>
          <a:stretch>
            <a:fillRect/>
          </a:stretch>
        </p:blipFill>
        <p:spPr bwMode="auto">
          <a:xfrm>
            <a:off x="4191000" y="3951806"/>
            <a:ext cx="1143000" cy="111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5407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43000" y="1752600"/>
            <a:ext cx="70866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ounded Rectangle 26"/>
          <p:cNvSpPr/>
          <p:nvPr/>
        </p:nvSpPr>
        <p:spPr>
          <a:xfrm>
            <a:off x="1323109" y="2667000"/>
            <a:ext cx="66294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11</a:t>
            </a:r>
            <a:endParaRPr lang="es-ES" dirty="0"/>
          </a:p>
        </p:txBody>
      </p:sp>
      <p:pic>
        <p:nvPicPr>
          <p:cNvPr id="56" name="Picture 11"/>
          <p:cNvPicPr>
            <a:picLocks noChangeAspect="1" noChangeArrowheads="1"/>
          </p:cNvPicPr>
          <p:nvPr/>
        </p:nvPicPr>
        <p:blipFill>
          <a:blip r:embed="rId2" cstate="print"/>
          <a:stretch>
            <a:fillRect/>
          </a:stretch>
        </p:blipFill>
        <p:spPr bwMode="auto">
          <a:xfrm>
            <a:off x="1143000" y="6096000"/>
            <a:ext cx="689372" cy="457200"/>
          </a:xfrm>
          <a:prstGeom prst="rect">
            <a:avLst/>
          </a:prstGeom>
          <a:noFill/>
          <a:ln>
            <a:noFill/>
          </a:ln>
        </p:spPr>
      </p:pic>
      <p:pic>
        <p:nvPicPr>
          <p:cNvPr id="74" name="Picture 73" descr="FP7.png"/>
          <p:cNvPicPr>
            <a:picLocks noChangeAspect="1"/>
          </p:cNvPicPr>
          <p:nvPr/>
        </p:nvPicPr>
        <p:blipFill>
          <a:blip r:embed="rId3" cstate="print"/>
          <a:stretch>
            <a:fillRect/>
          </a:stretch>
        </p:blipFill>
        <p:spPr>
          <a:xfrm>
            <a:off x="457200" y="6096000"/>
            <a:ext cx="582472" cy="457200"/>
          </a:xfrm>
          <a:prstGeom prst="rect">
            <a:avLst/>
          </a:prstGeom>
        </p:spPr>
      </p:pic>
      <p:sp>
        <p:nvSpPr>
          <p:cNvPr id="7" name="Rectangle 6"/>
          <p:cNvSpPr/>
          <p:nvPr/>
        </p:nvSpPr>
        <p:spPr>
          <a:xfrm>
            <a:off x="0" y="1219200"/>
            <a:ext cx="1066800" cy="304800"/>
          </a:xfrm>
          <a:prstGeom prst="rect">
            <a:avLst/>
          </a:prstGeom>
          <a:solidFill>
            <a:srgbClr val="CADB2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Subtitle 2"/>
          <p:cNvSpPr txBox="1">
            <a:spLocks/>
          </p:cNvSpPr>
          <p:nvPr/>
        </p:nvSpPr>
        <p:spPr>
          <a:xfrm>
            <a:off x="76200" y="1219200"/>
            <a:ext cx="990600" cy="30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s-ES_tradnl" sz="1600" dirty="0" err="1" smtClean="0">
                <a:solidFill>
                  <a:schemeClr val="tx1">
                    <a:lumMod val="75000"/>
                    <a:lumOff val="25000"/>
                  </a:schemeClr>
                </a:solidFill>
              </a:rPr>
              <a:t>Partners</a:t>
            </a:r>
            <a:endParaRPr kumimoji="0" lang="es-ES"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81" name="Rectangle 80"/>
          <p:cNvSpPr/>
          <p:nvPr/>
        </p:nvSpPr>
        <p:spPr>
          <a:xfrm>
            <a:off x="0" y="4648200"/>
            <a:ext cx="2133600" cy="304800"/>
          </a:xfrm>
          <a:prstGeom prst="rect">
            <a:avLst/>
          </a:prstGeom>
          <a:solidFill>
            <a:srgbClr val="CADB2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Subtitle 2"/>
          <p:cNvSpPr txBox="1">
            <a:spLocks/>
          </p:cNvSpPr>
          <p:nvPr/>
        </p:nvSpPr>
        <p:spPr>
          <a:xfrm>
            <a:off x="76200" y="4633556"/>
            <a:ext cx="2057400" cy="319444"/>
          </a:xfrm>
          <a:prstGeom prst="rect">
            <a:avLst/>
          </a:prstGeom>
        </p:spPr>
        <p:txBody>
          <a:bodyPr/>
          <a:lstStyle/>
          <a:p>
            <a:pPr marL="342900" indent="-342900">
              <a:spcBef>
                <a:spcPct val="20000"/>
              </a:spcBef>
              <a:defRPr/>
            </a:pPr>
            <a:r>
              <a:rPr lang="en-US" sz="1600" dirty="0" smtClean="0">
                <a:solidFill>
                  <a:schemeClr val="tx1">
                    <a:lumMod val="75000"/>
                    <a:lumOff val="25000"/>
                  </a:schemeClr>
                </a:solidFill>
              </a:rPr>
              <a:t>Contact</a:t>
            </a:r>
            <a:endParaRPr lang="en-US" sz="1600" dirty="0" smtClean="0">
              <a:solidFill>
                <a:schemeClr val="tx1">
                  <a:lumMod val="75000"/>
                  <a:lumOff val="25000"/>
                </a:schemeClr>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 sz="3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84" name="TextBox 83"/>
          <p:cNvSpPr txBox="1"/>
          <p:nvPr/>
        </p:nvSpPr>
        <p:spPr>
          <a:xfrm>
            <a:off x="1905000" y="6096000"/>
            <a:ext cx="4114800" cy="507831"/>
          </a:xfrm>
          <a:prstGeom prst="rect">
            <a:avLst/>
          </a:prstGeom>
          <a:noFill/>
        </p:spPr>
        <p:txBody>
          <a:bodyPr wrap="square" rtlCol="0">
            <a:spAutoFit/>
          </a:bodyPr>
          <a:lstStyle/>
          <a:p>
            <a:r>
              <a:rPr lang="en-US" sz="900" dirty="0" smtClean="0">
                <a:solidFill>
                  <a:srgbClr val="4062AD"/>
                </a:solidFill>
              </a:rPr>
              <a:t>The research leading to these results has received funding from the European Community’s Seventh Framework </a:t>
            </a:r>
            <a:r>
              <a:rPr lang="en-US" sz="900" dirty="0" err="1" smtClean="0">
                <a:solidFill>
                  <a:srgbClr val="4062AD"/>
                </a:solidFill>
              </a:rPr>
              <a:t>Programme</a:t>
            </a:r>
            <a:r>
              <a:rPr lang="en-US" sz="900" dirty="0" smtClean="0">
                <a:solidFill>
                  <a:srgbClr val="4062AD"/>
                </a:solidFill>
              </a:rPr>
              <a:t> (FP7/2007-2013) under Grant Agreement Number </a:t>
            </a:r>
            <a:r>
              <a:rPr lang="es-ES" sz="900" dirty="0" smtClean="0">
                <a:solidFill>
                  <a:srgbClr val="4062AD"/>
                </a:solidFill>
              </a:rPr>
              <a:t>608885</a:t>
            </a:r>
            <a:r>
              <a:rPr lang="en-US" sz="900" dirty="0" smtClean="0">
                <a:solidFill>
                  <a:srgbClr val="4062AD"/>
                </a:solidFill>
              </a:rPr>
              <a:t>.</a:t>
            </a:r>
            <a:endParaRPr lang="es-ES" sz="900" dirty="0">
              <a:solidFill>
                <a:srgbClr val="4062AD"/>
              </a:solidFill>
            </a:endParaRPr>
          </a:p>
        </p:txBody>
      </p:sp>
      <p:sp>
        <p:nvSpPr>
          <p:cNvPr id="52" name="TextBox 51"/>
          <p:cNvSpPr txBox="1"/>
          <p:nvPr/>
        </p:nvSpPr>
        <p:spPr>
          <a:xfrm>
            <a:off x="1032745" y="5158026"/>
            <a:ext cx="6248400" cy="830997"/>
          </a:xfrm>
          <a:prstGeom prst="rect">
            <a:avLst/>
          </a:prstGeom>
          <a:noFill/>
        </p:spPr>
        <p:txBody>
          <a:bodyPr wrap="square" rtlCol="0">
            <a:spAutoFit/>
          </a:bodyPr>
          <a:lstStyle/>
          <a:p>
            <a:r>
              <a:rPr lang="en-US" sz="1600" dirty="0" smtClean="0">
                <a:solidFill>
                  <a:srgbClr val="191919"/>
                </a:solidFill>
              </a:rPr>
              <a:t>Sergio </a:t>
            </a:r>
            <a:r>
              <a:rPr lang="en-US" sz="1600" dirty="0">
                <a:solidFill>
                  <a:srgbClr val="191919"/>
                </a:solidFill>
              </a:rPr>
              <a:t>Fernández Balaguer </a:t>
            </a:r>
            <a:r>
              <a:rPr lang="en-US" sz="1600" dirty="0" smtClean="0">
                <a:solidFill>
                  <a:srgbClr val="191919"/>
                </a:solidFill>
              </a:rPr>
              <a:t>	</a:t>
            </a:r>
            <a:r>
              <a:rPr lang="en-US" sz="1600" i="1" dirty="0" smtClean="0">
                <a:solidFill>
                  <a:srgbClr val="828E0E"/>
                </a:solidFill>
                <a:hlinkClick r:id="rId4"/>
              </a:rPr>
              <a:t>Sergio.Fernandez@emtmadrid.es</a:t>
            </a:r>
            <a:endParaRPr lang="en-US" sz="1600" i="1" dirty="0" smtClean="0">
              <a:solidFill>
                <a:srgbClr val="828E0E"/>
              </a:solidFill>
            </a:endParaRPr>
          </a:p>
          <a:p>
            <a:r>
              <a:rPr lang="en-US" sz="1600" dirty="0" smtClean="0">
                <a:solidFill>
                  <a:srgbClr val="191919"/>
                </a:solidFill>
              </a:rPr>
              <a:t>Cristina </a:t>
            </a:r>
            <a:r>
              <a:rPr lang="en-US" sz="1600" dirty="0" err="1" smtClean="0">
                <a:solidFill>
                  <a:srgbClr val="191919"/>
                </a:solidFill>
              </a:rPr>
              <a:t>Beltrán</a:t>
            </a:r>
            <a:r>
              <a:rPr lang="en-US" sz="1600" dirty="0" smtClean="0">
                <a:solidFill>
                  <a:srgbClr val="191919"/>
                </a:solidFill>
              </a:rPr>
              <a:t> Ruiz		</a:t>
            </a:r>
            <a:r>
              <a:rPr lang="en-US" sz="1600" i="1" dirty="0" smtClean="0">
                <a:solidFill>
                  <a:srgbClr val="191919"/>
                </a:solidFill>
                <a:hlinkClick r:id="rId5"/>
              </a:rPr>
              <a:t>cbeltran@sice.com</a:t>
            </a:r>
            <a:endParaRPr lang="en-US" sz="1600" i="1" dirty="0" smtClean="0">
              <a:solidFill>
                <a:srgbClr val="191919"/>
              </a:solidFill>
            </a:endParaRPr>
          </a:p>
          <a:p>
            <a:endParaRPr lang="en-US" sz="1600" dirty="0">
              <a:solidFill>
                <a:srgbClr val="191919"/>
              </a:solidFill>
            </a:endParaRPr>
          </a:p>
        </p:txBody>
      </p:sp>
      <p:pic>
        <p:nvPicPr>
          <p:cNvPr id="34" name="Picture 33" descr="logo_MOVeUS_v4_final.png"/>
          <p:cNvPicPr>
            <a:picLocks noChangeAspect="1"/>
          </p:cNvPicPr>
          <p:nvPr/>
        </p:nvPicPr>
        <p:blipFill>
          <a:blip r:embed="rId6"/>
          <a:stretch>
            <a:fillRect/>
          </a:stretch>
        </p:blipFill>
        <p:spPr>
          <a:xfrm>
            <a:off x="2696255" y="304800"/>
            <a:ext cx="3751489" cy="672626"/>
          </a:xfrm>
          <a:prstGeom prst="rect">
            <a:avLst/>
          </a:prstGeom>
          <a:effectLst>
            <a:outerShdw blurRad="50800" dist="38100" dir="5400000" algn="t" rotWithShape="0">
              <a:prstClr val="black">
                <a:alpha val="40000"/>
              </a:prstClr>
            </a:outerShdw>
          </a:effectLst>
        </p:spPr>
      </p:pic>
      <p:sp>
        <p:nvSpPr>
          <p:cNvPr id="35" name="Date Placeholder 3"/>
          <p:cNvSpPr txBox="1">
            <a:spLocks/>
          </p:cNvSpPr>
          <p:nvPr/>
        </p:nvSpPr>
        <p:spPr>
          <a:xfrm>
            <a:off x="7010400" y="6172200"/>
            <a:ext cx="1752600" cy="365125"/>
          </a:xfrm>
          <a:prstGeom prst="rect">
            <a:avLst/>
          </a:prstGeom>
        </p:spPr>
        <p:txBody>
          <a:bodyPr vert="horz" lIns="91440" tIns="45720" rIns="91440" bIns="45720" rtlCol="0" anchor="ctr"/>
          <a:lstStyle>
            <a:lvl1pPr algn="l">
              <a:defRPr sz="1200">
                <a:solidFill>
                  <a:srgbClr val="0C426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rgbClr val="191919"/>
                </a:solidFill>
                <a:effectLst/>
                <a:uLnTx/>
                <a:uFillTx/>
                <a:latin typeface="+mn-lt"/>
                <a:ea typeface="+mn-ea"/>
                <a:cs typeface="+mn-cs"/>
              </a:rPr>
              <a:t>www.</a:t>
            </a:r>
            <a:r>
              <a:rPr kumimoji="0" lang="es-ES" sz="1200" b="0" i="0" u="none" strike="noStrike" kern="1200" cap="none" spc="0" normalizeH="0" baseline="0" noProof="0" dirty="0" smtClean="0">
                <a:ln>
                  <a:noFill/>
                </a:ln>
                <a:solidFill>
                  <a:srgbClr val="828E0E"/>
                </a:solidFill>
                <a:effectLst/>
                <a:uLnTx/>
                <a:uFillTx/>
                <a:latin typeface="+mn-lt"/>
                <a:ea typeface="+mn-ea"/>
                <a:cs typeface="+mn-cs"/>
              </a:rPr>
              <a:t>moveus-project</a:t>
            </a:r>
            <a:r>
              <a:rPr kumimoji="0" lang="es-ES" sz="1200" b="0" i="0" u="none" strike="noStrike" kern="1200" cap="none" spc="0" normalizeH="0" baseline="0" noProof="0" dirty="0" smtClean="0">
                <a:ln>
                  <a:noFill/>
                </a:ln>
                <a:solidFill>
                  <a:srgbClr val="191919"/>
                </a:solidFill>
                <a:effectLst/>
                <a:uLnTx/>
                <a:uFillTx/>
                <a:latin typeface="+mn-lt"/>
                <a:ea typeface="+mn-ea"/>
                <a:cs typeface="+mn-cs"/>
              </a:rPr>
              <a:t>.eu</a:t>
            </a:r>
            <a:endParaRPr kumimoji="0" lang="en-US" sz="1200" b="0" i="0" u="none" strike="noStrike" kern="1200" cap="none" spc="0" normalizeH="0" baseline="0" noProof="0" dirty="0">
              <a:ln>
                <a:noFill/>
              </a:ln>
              <a:solidFill>
                <a:srgbClr val="191919"/>
              </a:solidFill>
              <a:effectLst/>
              <a:uLnTx/>
              <a:uFillTx/>
              <a:latin typeface="+mn-lt"/>
              <a:ea typeface="+mn-ea"/>
              <a:cs typeface="+mn-cs"/>
            </a:endParaRPr>
          </a:p>
        </p:txBody>
      </p:sp>
      <p:pic>
        <p:nvPicPr>
          <p:cNvPr id="37" name="Picture 2" descr="E:\PPT potx\New Logos\Atos.png"/>
          <p:cNvPicPr>
            <a:picLocks noChangeAspect="1" noChangeArrowheads="1"/>
          </p:cNvPicPr>
          <p:nvPr/>
        </p:nvPicPr>
        <p:blipFill>
          <a:blip r:embed="rId7"/>
          <a:srcRect/>
          <a:stretch>
            <a:fillRect/>
          </a:stretch>
        </p:blipFill>
        <p:spPr bwMode="auto">
          <a:xfrm>
            <a:off x="2345459" y="1962880"/>
            <a:ext cx="990600" cy="361220"/>
          </a:xfrm>
          <a:prstGeom prst="rect">
            <a:avLst/>
          </a:prstGeom>
          <a:noFill/>
          <a:ln w="9525">
            <a:noFill/>
            <a:miter lim="800000"/>
            <a:headEnd/>
            <a:tailEnd/>
          </a:ln>
        </p:spPr>
      </p:pic>
      <p:pic>
        <p:nvPicPr>
          <p:cNvPr id="38" name="2 Imagen"/>
          <p:cNvPicPr>
            <a:picLocks noChangeAspect="1"/>
          </p:cNvPicPr>
          <p:nvPr/>
        </p:nvPicPr>
        <p:blipFill>
          <a:blip r:embed="rId8"/>
          <a:srcRect/>
          <a:stretch>
            <a:fillRect/>
          </a:stretch>
        </p:blipFill>
        <p:spPr bwMode="auto">
          <a:xfrm>
            <a:off x="4156945" y="1943100"/>
            <a:ext cx="762000" cy="519430"/>
          </a:xfrm>
          <a:prstGeom prst="rect">
            <a:avLst/>
          </a:prstGeom>
          <a:noFill/>
          <a:ln w="9525">
            <a:noFill/>
            <a:miter lim="800000"/>
            <a:headEnd/>
            <a:tailEnd/>
          </a:ln>
        </p:spPr>
      </p:pic>
      <p:pic>
        <p:nvPicPr>
          <p:cNvPr id="40" name="Picture 3"/>
          <p:cNvPicPr>
            <a:picLocks noChangeAspect="1" noChangeArrowheads="1"/>
          </p:cNvPicPr>
          <p:nvPr/>
        </p:nvPicPr>
        <p:blipFill>
          <a:blip r:embed="rId9"/>
          <a:srcRect/>
          <a:stretch>
            <a:fillRect/>
          </a:stretch>
        </p:blipFill>
        <p:spPr bwMode="auto">
          <a:xfrm>
            <a:off x="5699542" y="1943100"/>
            <a:ext cx="1715860" cy="381000"/>
          </a:xfrm>
          <a:prstGeom prst="rect">
            <a:avLst/>
          </a:prstGeom>
          <a:noFill/>
          <a:ln w="9525">
            <a:noFill/>
            <a:miter lim="800000"/>
            <a:headEnd/>
            <a:tailEnd/>
          </a:ln>
        </p:spPr>
      </p:pic>
      <p:pic>
        <p:nvPicPr>
          <p:cNvPr id="45" name="Picture 1" descr="Logo Quaeryon original"/>
          <p:cNvPicPr>
            <a:picLocks noChangeAspect="1" noChangeArrowheads="1"/>
          </p:cNvPicPr>
          <p:nvPr/>
        </p:nvPicPr>
        <p:blipFill>
          <a:blip r:embed="rId10"/>
          <a:srcRect/>
          <a:stretch>
            <a:fillRect/>
          </a:stretch>
        </p:blipFill>
        <p:spPr bwMode="auto">
          <a:xfrm>
            <a:off x="1427018" y="2709465"/>
            <a:ext cx="1958016" cy="524669"/>
          </a:xfrm>
          <a:prstGeom prst="rect">
            <a:avLst/>
          </a:prstGeom>
          <a:noFill/>
          <a:ln w="9525">
            <a:noFill/>
            <a:miter lim="800000"/>
            <a:headEnd/>
            <a:tailEnd/>
          </a:ln>
        </p:spPr>
      </p:pic>
      <p:pic>
        <p:nvPicPr>
          <p:cNvPr id="48" name="Picture 2"/>
          <p:cNvPicPr>
            <a:picLocks noChangeAspect="1" noChangeArrowheads="1"/>
          </p:cNvPicPr>
          <p:nvPr/>
        </p:nvPicPr>
        <p:blipFill>
          <a:blip r:embed="rId11"/>
          <a:srcRect/>
          <a:stretch>
            <a:fillRect/>
          </a:stretch>
        </p:blipFill>
        <p:spPr bwMode="auto">
          <a:xfrm>
            <a:off x="3709122" y="2743200"/>
            <a:ext cx="509587" cy="614683"/>
          </a:xfrm>
          <a:prstGeom prst="rect">
            <a:avLst/>
          </a:prstGeom>
          <a:noFill/>
          <a:ln w="9525">
            <a:noFill/>
            <a:miter lim="800000"/>
            <a:headEnd/>
            <a:tailEnd/>
          </a:ln>
          <a:effectLst/>
        </p:spPr>
      </p:pic>
      <p:pic>
        <p:nvPicPr>
          <p:cNvPr id="53" name="Picture 2"/>
          <p:cNvPicPr>
            <a:picLocks noChangeAspect="1" noChangeArrowheads="1"/>
          </p:cNvPicPr>
          <p:nvPr/>
        </p:nvPicPr>
        <p:blipFill>
          <a:blip r:embed="rId12"/>
          <a:srcRect/>
          <a:stretch>
            <a:fillRect/>
          </a:stretch>
        </p:blipFill>
        <p:spPr bwMode="auto">
          <a:xfrm>
            <a:off x="4675909" y="2819400"/>
            <a:ext cx="1408112" cy="457200"/>
          </a:xfrm>
          <a:prstGeom prst="rect">
            <a:avLst/>
          </a:prstGeom>
          <a:noFill/>
          <a:ln w="9525">
            <a:noFill/>
            <a:miter lim="800000"/>
            <a:headEnd/>
            <a:tailEnd/>
          </a:ln>
          <a:effectLst/>
        </p:spPr>
      </p:pic>
      <p:pic>
        <p:nvPicPr>
          <p:cNvPr id="55" name="Picture 1"/>
          <p:cNvPicPr>
            <a:picLocks noChangeAspect="1"/>
          </p:cNvPicPr>
          <p:nvPr/>
        </p:nvPicPr>
        <p:blipFill>
          <a:blip r:embed="rId13"/>
          <a:srcRect/>
          <a:stretch>
            <a:fillRect/>
          </a:stretch>
        </p:blipFill>
        <p:spPr bwMode="auto">
          <a:xfrm>
            <a:off x="6428509" y="2743200"/>
            <a:ext cx="1295399" cy="535390"/>
          </a:xfrm>
          <a:prstGeom prst="rect">
            <a:avLst/>
          </a:prstGeom>
          <a:noFill/>
          <a:ln w="9525">
            <a:noFill/>
            <a:miter lim="800000"/>
            <a:headEnd/>
            <a:tailEnd/>
          </a:ln>
        </p:spPr>
      </p:pic>
      <p:sp>
        <p:nvSpPr>
          <p:cNvPr id="57" name="Rounded Rectangle 56"/>
          <p:cNvSpPr/>
          <p:nvPr/>
        </p:nvSpPr>
        <p:spPr>
          <a:xfrm>
            <a:off x="1932709" y="3581400"/>
            <a:ext cx="5257799"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9" name="Picture 3"/>
          <p:cNvPicPr>
            <a:picLocks noChangeAspect="1" noChangeArrowheads="1"/>
          </p:cNvPicPr>
          <p:nvPr/>
        </p:nvPicPr>
        <p:blipFill>
          <a:blip r:embed="rId14"/>
          <a:srcRect/>
          <a:stretch>
            <a:fillRect/>
          </a:stretch>
        </p:blipFill>
        <p:spPr bwMode="auto">
          <a:xfrm>
            <a:off x="2078759" y="3581400"/>
            <a:ext cx="762000" cy="630622"/>
          </a:xfrm>
          <a:prstGeom prst="rect">
            <a:avLst/>
          </a:prstGeom>
          <a:noFill/>
          <a:ln w="9525">
            <a:noFill/>
            <a:miter lim="800000"/>
            <a:headEnd/>
            <a:tailEnd/>
          </a:ln>
          <a:effectLst/>
        </p:spPr>
      </p:pic>
      <p:sp>
        <p:nvSpPr>
          <p:cNvPr id="61" name="TextBox 12"/>
          <p:cNvSpPr txBox="1">
            <a:spLocks noChangeArrowheads="1"/>
          </p:cNvSpPr>
          <p:nvPr/>
        </p:nvSpPr>
        <p:spPr bwMode="auto">
          <a:xfrm>
            <a:off x="2840759" y="3831022"/>
            <a:ext cx="1454150" cy="338554"/>
          </a:xfrm>
          <a:prstGeom prst="rect">
            <a:avLst/>
          </a:prstGeom>
          <a:noFill/>
          <a:ln w="9525">
            <a:noFill/>
            <a:miter lim="800000"/>
            <a:headEnd/>
            <a:tailEnd/>
          </a:ln>
        </p:spPr>
        <p:txBody>
          <a:bodyPr>
            <a:spAutoFit/>
          </a:bodyPr>
          <a:lstStyle/>
          <a:p>
            <a:r>
              <a:rPr lang="es-ES" sz="800" dirty="0" err="1">
                <a:latin typeface="Verdana" pitchFamily="34" charset="0"/>
              </a:rPr>
              <a:t>Municipality</a:t>
            </a:r>
            <a:r>
              <a:rPr lang="es-ES" sz="800" dirty="0">
                <a:latin typeface="Verdana" pitchFamily="34" charset="0"/>
              </a:rPr>
              <a:t> </a:t>
            </a:r>
            <a:r>
              <a:rPr lang="es-ES" sz="800" dirty="0" smtClean="0">
                <a:latin typeface="Verdana" pitchFamily="34" charset="0"/>
              </a:rPr>
              <a:t/>
            </a:r>
            <a:br>
              <a:rPr lang="es-ES" sz="800" dirty="0" smtClean="0">
                <a:latin typeface="Verdana" pitchFamily="34" charset="0"/>
              </a:rPr>
            </a:br>
            <a:r>
              <a:rPr lang="es-ES" sz="800" dirty="0" smtClean="0">
                <a:latin typeface="Verdana" pitchFamily="34" charset="0"/>
              </a:rPr>
              <a:t>of </a:t>
            </a:r>
            <a:r>
              <a:rPr lang="es-ES" sz="800" dirty="0" err="1">
                <a:latin typeface="Verdana" pitchFamily="34" charset="0"/>
              </a:rPr>
              <a:t>Genoa</a:t>
            </a:r>
            <a:endParaRPr lang="en-US" sz="800" dirty="0">
              <a:latin typeface="Verdana" pitchFamily="34" charset="0"/>
            </a:endParaRPr>
          </a:p>
        </p:txBody>
      </p:sp>
      <p:pic>
        <p:nvPicPr>
          <p:cNvPr id="63" name="Immagine 1" descr="softeco"/>
          <p:cNvPicPr>
            <a:picLocks noChangeAspect="1" noChangeArrowheads="1"/>
          </p:cNvPicPr>
          <p:nvPr/>
        </p:nvPicPr>
        <p:blipFill>
          <a:blip r:embed="rId15"/>
          <a:srcRect/>
          <a:stretch>
            <a:fillRect/>
          </a:stretch>
        </p:blipFill>
        <p:spPr bwMode="auto">
          <a:xfrm>
            <a:off x="3990109" y="3733800"/>
            <a:ext cx="1371600" cy="428700"/>
          </a:xfrm>
          <a:prstGeom prst="rect">
            <a:avLst/>
          </a:prstGeom>
          <a:noFill/>
          <a:ln w="9525">
            <a:noFill/>
            <a:miter lim="800000"/>
            <a:headEnd/>
            <a:tailEnd/>
          </a:ln>
        </p:spPr>
      </p:pic>
      <p:pic>
        <p:nvPicPr>
          <p:cNvPr id="65" name="Picture 1"/>
          <p:cNvPicPr>
            <a:picLocks noChangeAspect="1"/>
          </p:cNvPicPr>
          <p:nvPr/>
        </p:nvPicPr>
        <p:blipFill>
          <a:blip r:embed="rId16"/>
          <a:srcRect/>
          <a:stretch>
            <a:fillRect/>
          </a:stretch>
        </p:blipFill>
        <p:spPr bwMode="auto">
          <a:xfrm>
            <a:off x="5732199" y="3657600"/>
            <a:ext cx="543910" cy="584200"/>
          </a:xfrm>
          <a:prstGeom prst="rect">
            <a:avLst/>
          </a:prstGeom>
          <a:noFill/>
          <a:ln w="9525">
            <a:noFill/>
            <a:miter lim="800000"/>
            <a:headEnd/>
            <a:tailEnd/>
          </a:ln>
        </p:spPr>
      </p:pic>
      <p:sp>
        <p:nvSpPr>
          <p:cNvPr id="66" name="TextBox 18"/>
          <p:cNvSpPr txBox="1">
            <a:spLocks noChangeArrowheads="1"/>
          </p:cNvSpPr>
          <p:nvPr/>
        </p:nvSpPr>
        <p:spPr bwMode="auto">
          <a:xfrm>
            <a:off x="6276110" y="3810000"/>
            <a:ext cx="838200" cy="338554"/>
          </a:xfrm>
          <a:prstGeom prst="rect">
            <a:avLst/>
          </a:prstGeom>
          <a:noFill/>
          <a:ln w="9525">
            <a:noFill/>
            <a:miter lim="800000"/>
            <a:headEnd/>
            <a:tailEnd/>
          </a:ln>
        </p:spPr>
        <p:txBody>
          <a:bodyPr wrap="square">
            <a:spAutoFit/>
          </a:bodyPr>
          <a:lstStyle/>
          <a:p>
            <a:r>
              <a:rPr lang="es-ES" sz="800" dirty="0" err="1" smtClean="0">
                <a:latin typeface="Verdana" pitchFamily="34" charset="0"/>
              </a:rPr>
              <a:t>Municipality</a:t>
            </a:r>
            <a:r>
              <a:rPr lang="es-ES" sz="800" dirty="0" smtClean="0">
                <a:latin typeface="Verdana" pitchFamily="34" charset="0"/>
              </a:rPr>
              <a:t/>
            </a:r>
            <a:br>
              <a:rPr lang="es-ES" sz="800" dirty="0" smtClean="0">
                <a:latin typeface="Verdana" pitchFamily="34" charset="0"/>
              </a:rPr>
            </a:br>
            <a:r>
              <a:rPr lang="es-ES" sz="800" dirty="0" smtClean="0">
                <a:latin typeface="Verdana" pitchFamily="34" charset="0"/>
              </a:rPr>
              <a:t>of </a:t>
            </a:r>
            <a:r>
              <a:rPr lang="es-ES" sz="800" dirty="0" err="1">
                <a:latin typeface="Verdana" pitchFamily="34" charset="0"/>
              </a:rPr>
              <a:t>Tampere</a:t>
            </a:r>
            <a:endParaRPr lang="en-US" sz="800" dirty="0">
              <a:latin typeface="Verdana" pitchFamily="34" charset="0"/>
            </a:endParaRPr>
          </a:p>
        </p:txBody>
      </p:sp>
      <p:sp>
        <p:nvSpPr>
          <p:cNvPr id="68" name="Rectangle 67"/>
          <p:cNvSpPr/>
          <p:nvPr/>
        </p:nvSpPr>
        <p:spPr>
          <a:xfrm>
            <a:off x="0" y="1523999"/>
            <a:ext cx="9144000" cy="18000"/>
          </a:xfrm>
          <a:prstGeom prst="rect">
            <a:avLst/>
          </a:prstGeom>
          <a:solidFill>
            <a:srgbClr val="828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sp>
        <p:nvSpPr>
          <p:cNvPr id="69" name="Rectangle 68"/>
          <p:cNvSpPr/>
          <p:nvPr/>
        </p:nvSpPr>
        <p:spPr>
          <a:xfrm>
            <a:off x="0" y="4953000"/>
            <a:ext cx="9144000" cy="18000"/>
          </a:xfrm>
          <a:prstGeom prst="rect">
            <a:avLst/>
          </a:prstGeom>
          <a:solidFill>
            <a:srgbClr val="828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spTree>
    <p:extLst>
      <p:ext uri="{BB962C8B-B14F-4D97-AF65-F5344CB8AC3E}">
        <p14:creationId xmlns:p14="http://schemas.microsoft.com/office/powerpoint/2010/main" val="16995214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981200"/>
            <a:ext cx="8229600" cy="4343400"/>
          </a:xfrm>
        </p:spPr>
        <p:txBody>
          <a:bodyPr>
            <a:normAutofit/>
          </a:bodyPr>
          <a:lstStyle/>
          <a:p>
            <a:pPr lvl="1"/>
            <a:r>
              <a:rPr lang="es-CO" dirty="0" smtClean="0"/>
              <a:t>El objetivo principal de la metodología es ayudar a las ciudades a mejorar su eficiencia energética mediante la definición de estrategias y acciones, en el caso de MoveUs en el sector de transporte.</a:t>
            </a:r>
          </a:p>
          <a:p>
            <a:pPr lvl="1"/>
            <a:endParaRPr lang="es-CO" dirty="0"/>
          </a:p>
          <a:p>
            <a:pPr lvl="1"/>
            <a:r>
              <a:rPr lang="es-CO" dirty="0" smtClean="0"/>
              <a:t>Promover el aprendizaje de las ciudades (Ayuntamientos) en temas de movilidad a través de proyectos similares.</a:t>
            </a:r>
          </a:p>
        </p:txBody>
      </p:sp>
      <p:sp>
        <p:nvSpPr>
          <p:cNvPr id="6" name="Title 5"/>
          <p:cNvSpPr>
            <a:spLocks noGrp="1"/>
          </p:cNvSpPr>
          <p:nvPr>
            <p:ph type="title"/>
          </p:nvPr>
        </p:nvSpPr>
        <p:spPr>
          <a:xfrm>
            <a:off x="457200" y="152400"/>
            <a:ext cx="5867400" cy="762000"/>
          </a:xfrm>
        </p:spPr>
        <p:txBody>
          <a:bodyPr/>
          <a:lstStyle/>
          <a:p>
            <a:r>
              <a:rPr lang="en-US" dirty="0" err="1" smtClean="0">
                <a:latin typeface="Calibri" pitchFamily="34" charset="0"/>
                <a:cs typeface="Calibri" pitchFamily="34" charset="0"/>
              </a:rPr>
              <a:t>Objetivos</a:t>
            </a:r>
            <a:endParaRPr lang="es-ES" dirty="0"/>
          </a:p>
        </p:txBody>
      </p:sp>
    </p:spTree>
    <p:extLst>
      <p:ext uri="{BB962C8B-B14F-4D97-AF65-F5344CB8AC3E}">
        <p14:creationId xmlns:p14="http://schemas.microsoft.com/office/powerpoint/2010/main" val="15441449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s-CO" dirty="0" smtClean="0"/>
          </a:p>
          <a:p>
            <a:pPr lvl="1"/>
            <a:r>
              <a:rPr lang="es-CO" dirty="0" smtClean="0"/>
              <a:t>Medir </a:t>
            </a:r>
            <a:r>
              <a:rPr lang="es-CO" dirty="0"/>
              <a:t>la eficiencia energética generada por soluciones ICT aplicadas a cada ciudad piloto. </a:t>
            </a:r>
          </a:p>
          <a:p>
            <a:pPr lvl="1"/>
            <a:endParaRPr lang="es-CO" dirty="0" smtClean="0"/>
          </a:p>
          <a:p>
            <a:pPr lvl="1"/>
            <a:r>
              <a:rPr lang="es-CO" dirty="0" smtClean="0"/>
              <a:t>Medir</a:t>
            </a:r>
            <a:r>
              <a:rPr lang="fi-FI" dirty="0" smtClean="0"/>
              <a:t> </a:t>
            </a:r>
            <a:r>
              <a:rPr lang="fi-FI" dirty="0"/>
              <a:t>el </a:t>
            </a:r>
            <a:r>
              <a:rPr lang="es-CO" dirty="0"/>
              <a:t>consumo</a:t>
            </a:r>
            <a:r>
              <a:rPr lang="fi-FI" dirty="0"/>
              <a:t> </a:t>
            </a:r>
            <a:r>
              <a:rPr lang="es-CO" dirty="0"/>
              <a:t>energético de las soluciones ICT aplicadas a cada piloto</a:t>
            </a:r>
            <a:r>
              <a:rPr lang="fi-FI" dirty="0"/>
              <a:t>. </a:t>
            </a:r>
          </a:p>
          <a:p>
            <a:endParaRPr lang="en-GB" dirty="0"/>
          </a:p>
        </p:txBody>
      </p:sp>
      <p:sp>
        <p:nvSpPr>
          <p:cNvPr id="3" name="Title 2"/>
          <p:cNvSpPr>
            <a:spLocks noGrp="1"/>
          </p:cNvSpPr>
          <p:nvPr>
            <p:ph type="title"/>
          </p:nvPr>
        </p:nvSpPr>
        <p:spPr/>
        <p:txBody>
          <a:bodyPr/>
          <a:lstStyle/>
          <a:p>
            <a:r>
              <a:rPr lang="fi-FI" dirty="0" err="1" smtClean="0"/>
              <a:t>Objetivos</a:t>
            </a:r>
            <a:endParaRPr lang="en-GB" dirty="0"/>
          </a:p>
        </p:txBody>
      </p:sp>
    </p:spTree>
    <p:extLst>
      <p:ext uri="{BB962C8B-B14F-4D97-AF65-F5344CB8AC3E}">
        <p14:creationId xmlns:p14="http://schemas.microsoft.com/office/powerpoint/2010/main" val="31851647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981200"/>
            <a:ext cx="7620000" cy="4343400"/>
          </a:xfrm>
        </p:spPr>
        <p:txBody>
          <a:bodyPr/>
          <a:lstStyle/>
          <a:p>
            <a:pPr marL="0" lvl="1" indent="0">
              <a:buClrTx/>
              <a:buNone/>
            </a:pPr>
            <a:r>
              <a:rPr lang="es-CO" dirty="0"/>
              <a:t>Traducir el consumo energético/huella de carbono en un parámetro menos abstracto. Cambios en comportamiento hacia modos de transporte mas sostenibles son motivados solamente a través de una mayor sensibilización de los usuarios acerca de cuanta energía consumen/emisiones en relación con algo que entienden y valoran.  </a:t>
            </a:r>
          </a:p>
          <a:p>
            <a:endParaRPr lang="en-GB" dirty="0"/>
          </a:p>
        </p:txBody>
      </p:sp>
      <p:sp>
        <p:nvSpPr>
          <p:cNvPr id="3" name="Title 2"/>
          <p:cNvSpPr>
            <a:spLocks noGrp="1"/>
          </p:cNvSpPr>
          <p:nvPr>
            <p:ph type="title"/>
          </p:nvPr>
        </p:nvSpPr>
        <p:spPr/>
        <p:txBody>
          <a:bodyPr/>
          <a:lstStyle/>
          <a:p>
            <a:r>
              <a:rPr lang="fi-FI" dirty="0" err="1" smtClean="0"/>
              <a:t>Objetivos</a:t>
            </a:r>
            <a:endParaRPr lang="en-GB" dirty="0"/>
          </a:p>
        </p:txBody>
      </p:sp>
    </p:spTree>
    <p:extLst>
      <p:ext uri="{BB962C8B-B14F-4D97-AF65-F5344CB8AC3E}">
        <p14:creationId xmlns:p14="http://schemas.microsoft.com/office/powerpoint/2010/main" val="15087639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O" sz="2000" b="1" dirty="0" smtClean="0"/>
              <a:t>Por qué</a:t>
            </a:r>
            <a:r>
              <a:rPr lang="es-CO" sz="2000" b="1" dirty="0" smtClean="0"/>
              <a:t>?</a:t>
            </a:r>
            <a:r>
              <a:rPr lang="es-CO" sz="2000" dirty="0" smtClean="0"/>
              <a:t> </a:t>
            </a:r>
            <a:endParaRPr lang="es-CO" sz="2000" dirty="0"/>
          </a:p>
        </p:txBody>
      </p:sp>
      <p:sp>
        <p:nvSpPr>
          <p:cNvPr id="2" name="TextBox 1"/>
          <p:cNvSpPr txBox="1"/>
          <p:nvPr/>
        </p:nvSpPr>
        <p:spPr>
          <a:xfrm>
            <a:off x="6683070" y="1314780"/>
            <a:ext cx="2285999"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Alta </a:t>
            </a:r>
            <a:r>
              <a:rPr lang="es-CO" dirty="0" smtClean="0"/>
              <a:t>complejidad</a:t>
            </a:r>
            <a:r>
              <a:rPr lang="en-GB" dirty="0" smtClean="0"/>
              <a:t> del sector del </a:t>
            </a:r>
            <a:r>
              <a:rPr lang="es-CO" dirty="0" smtClean="0"/>
              <a:t>transporte</a:t>
            </a:r>
            <a:r>
              <a:rPr lang="en-GB" dirty="0" smtClean="0"/>
              <a:t>. </a:t>
            </a:r>
          </a:p>
          <a:p>
            <a:endParaRPr lang="en-GB" dirty="0" smtClean="0"/>
          </a:p>
        </p:txBody>
      </p:sp>
      <p:pic>
        <p:nvPicPr>
          <p:cNvPr id="5" name="Picture 4" descr="http://www.barneysdrivingacademy.co.uk/_images/stepou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125" b="98214" l="21250" r="55250">
                        <a14:foregroundMark x1="33000" y1="18750" x2="41250" y2="12500"/>
                        <a14:foregroundMark x1="35000" y1="12500" x2="43750" y2="11161"/>
                        <a14:foregroundMark x1="37750" y1="9821" x2="43500" y2="12054"/>
                      </a14:backgroundRemoval>
                    </a14:imgEffect>
                  </a14:imgLayer>
                </a14:imgProps>
              </a:ext>
              <a:ext uri="{28A0092B-C50C-407E-A947-70E740481C1C}">
                <a14:useLocalDpi xmlns:a14="http://schemas.microsoft.com/office/drawing/2010/main" val="0"/>
              </a:ext>
            </a:extLst>
          </a:blip>
          <a:srcRect l="22750" r="45400"/>
          <a:stretch/>
        </p:blipFill>
        <p:spPr bwMode="auto">
          <a:xfrm>
            <a:off x="3281787" y="2860714"/>
            <a:ext cx="494563" cy="869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9" descr="http://blogs.elpais.com/.a/6a00d8341bfb1653ef015434c28c02970c-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19" y="5105400"/>
            <a:ext cx="1066800" cy="711200"/>
          </a:xfrm>
          <a:prstGeom prst="rect">
            <a:avLst/>
          </a:prstGeom>
          <a:ln w="38100" cap="sq">
            <a:solidFill>
              <a:srgbClr val="828E0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4217" y="4551410"/>
            <a:ext cx="1066800" cy="648027"/>
          </a:xfrm>
          <a:prstGeom prst="rect">
            <a:avLst/>
          </a:prstGeom>
          <a:ln w="38100" cap="sq">
            <a:solidFill>
              <a:srgbClr val="828E0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10" descr="http://www.tampere-region.eu/@Bin/21948/themeimage-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680"/>
          <a:stretch/>
        </p:blipFill>
        <p:spPr bwMode="auto">
          <a:xfrm>
            <a:off x="3074511" y="1515536"/>
            <a:ext cx="1245871" cy="649987"/>
          </a:xfrm>
          <a:prstGeom prst="rect">
            <a:avLst/>
          </a:prstGeom>
          <a:ln w="38100" cap="sq">
            <a:solidFill>
              <a:srgbClr val="828E0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Kuva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6225" y="1435927"/>
            <a:ext cx="1767840" cy="117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8511" y="2860714"/>
            <a:ext cx="1962323" cy="147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2.bp.blogspot.com/-P79wGlnh3as/UCqxkYUcrQI/AAAAAAAAChk/g1cImBGPm7M/s640/2764983600_d2ce938d7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8329" y="4535510"/>
            <a:ext cx="1954689" cy="14425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upload.wikimedia.org/wikipedia/commons/c/ce/Train_des_Pign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98" y="3810000"/>
            <a:ext cx="1485642" cy="9867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http://www.pcal.nsw.gov.au/__data/assets/image/0011/113141/walking_image_cropped.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8605" y="1630795"/>
            <a:ext cx="2259012" cy="9681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972" t="53022" r="32669" b="2209"/>
          <a:stretch/>
        </p:blipFill>
        <p:spPr bwMode="auto">
          <a:xfrm>
            <a:off x="609599" y="2754479"/>
            <a:ext cx="1702911" cy="97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Bent Arrow 14"/>
          <p:cNvSpPr/>
          <p:nvPr/>
        </p:nvSpPr>
        <p:spPr>
          <a:xfrm>
            <a:off x="3434351" y="2354695"/>
            <a:ext cx="1284322" cy="460298"/>
          </a:xfrm>
          <a:prstGeom prst="bentArrow">
            <a:avLst>
              <a:gd name="adj1" fmla="val 20024"/>
              <a:gd name="adj2" fmla="val 24290"/>
              <a:gd name="adj3" fmla="val 25000"/>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flipH="1">
            <a:off x="2523262" y="2354695"/>
            <a:ext cx="1005806" cy="460298"/>
          </a:xfrm>
          <a:prstGeom prst="bentArrow">
            <a:avLst>
              <a:gd name="adj1" fmla="val 20025"/>
              <a:gd name="adj2" fmla="val 24290"/>
              <a:gd name="adj3" fmla="val 25000"/>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flipH="1" flipV="1">
            <a:off x="1569719" y="3730276"/>
            <a:ext cx="1974588" cy="419541"/>
          </a:xfrm>
          <a:prstGeom prst="bentArrow">
            <a:avLst>
              <a:gd name="adj1" fmla="val 19585"/>
              <a:gd name="adj2" fmla="val 24290"/>
              <a:gd name="adj3" fmla="val 25000"/>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9" name="U-Turn Arrow 18"/>
          <p:cNvSpPr/>
          <p:nvPr/>
        </p:nvSpPr>
        <p:spPr>
          <a:xfrm rot="10800000">
            <a:off x="2007711" y="3733913"/>
            <a:ext cx="1536597" cy="373382"/>
          </a:xfrm>
          <a:prstGeom prst="uturnArrow">
            <a:avLst>
              <a:gd name="adj1" fmla="val 25015"/>
              <a:gd name="adj2" fmla="val 25000"/>
              <a:gd name="adj3" fmla="val 31122"/>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pic>
        <p:nvPicPr>
          <p:cNvPr id="20" name="Picture 2" descr="C:\Users\mantilla\AppData\Local\Microsoft\Windows\Temporary Internet Files\Content.IE5\K6KV7UE1\MM900236240[1].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402834" y="3170265"/>
            <a:ext cx="261178" cy="319810"/>
          </a:xfrm>
          <a:prstGeom prst="rect">
            <a:avLst/>
          </a:prstGeom>
          <a:noFill/>
          <a:extLst>
            <a:ext uri="{909E8E84-426E-40dd-AFC4-6F175D3DCCD1}">
              <a14:hiddenFill xmlns:a14="http://schemas.microsoft.com/office/drawing/2010/main">
                <a:solidFill>
                  <a:srgbClr val="FFFFFF"/>
                </a:solidFill>
              </a14:hiddenFill>
            </a:ext>
          </a:extLst>
        </p:spPr>
      </p:pic>
      <p:sp>
        <p:nvSpPr>
          <p:cNvPr id="21" name="Bent Arrow 20"/>
          <p:cNvSpPr/>
          <p:nvPr/>
        </p:nvSpPr>
        <p:spPr>
          <a:xfrm rot="5400000">
            <a:off x="3601939" y="4084859"/>
            <a:ext cx="512812" cy="348410"/>
          </a:xfrm>
          <a:prstGeom prst="bentArrow">
            <a:avLst>
              <a:gd name="adj1" fmla="val 21994"/>
              <a:gd name="adj2" fmla="val 31406"/>
              <a:gd name="adj3" fmla="val 34677"/>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flipV="1">
            <a:off x="3466589" y="3730276"/>
            <a:ext cx="1131922" cy="411922"/>
          </a:xfrm>
          <a:prstGeom prst="bentArrow">
            <a:avLst>
              <a:gd name="adj1" fmla="val 20609"/>
              <a:gd name="adj2" fmla="val 24290"/>
              <a:gd name="adj3" fmla="val 25000"/>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6683734" y="2272041"/>
            <a:ext cx="2285336" cy="1754326"/>
          </a:xfrm>
          <a:prstGeom prst="rect">
            <a:avLst/>
          </a:prstGeom>
        </p:spPr>
        <p:txBody>
          <a:bodyPr wrap="square">
            <a:spAutoFit/>
          </a:bodyPr>
          <a:lstStyle/>
          <a:p>
            <a:pPr marL="285750" indent="-285750">
              <a:buFont typeface="Arial" panose="020B0604020202020204" pitchFamily="34" charset="0"/>
              <a:buChar char="•"/>
            </a:pPr>
            <a:r>
              <a:rPr lang="es-CO" dirty="0"/>
              <a:t>Proyectos de movilidad en eficiencia energética/ huella de carbono son difíciles de evaluar</a:t>
            </a:r>
            <a:r>
              <a:rPr lang="en-GB" dirty="0" smtClean="0"/>
              <a:t>.</a:t>
            </a:r>
            <a:endParaRPr lang="en-GB" dirty="0"/>
          </a:p>
        </p:txBody>
      </p:sp>
      <p:sp>
        <p:nvSpPr>
          <p:cNvPr id="40" name="Rectangle 39"/>
          <p:cNvSpPr/>
          <p:nvPr/>
        </p:nvSpPr>
        <p:spPr>
          <a:xfrm>
            <a:off x="6683072" y="4045275"/>
            <a:ext cx="2285998" cy="2308324"/>
          </a:xfrm>
          <a:prstGeom prst="rect">
            <a:avLst/>
          </a:prstGeom>
        </p:spPr>
        <p:txBody>
          <a:bodyPr wrap="square">
            <a:spAutoFit/>
          </a:bodyPr>
          <a:lstStyle/>
          <a:p>
            <a:pPr marL="285750" indent="-285750">
              <a:buFont typeface="Arial" panose="020B0604020202020204" pitchFamily="34" charset="0"/>
              <a:buChar char="•"/>
            </a:pPr>
            <a:r>
              <a:rPr lang="es-CO" dirty="0"/>
              <a:t>La ausencia de un marco común de evaluación hace imposible la comparación de los resultados con similares proyectos. </a:t>
            </a:r>
            <a:endParaRPr lang="en-GB" dirty="0"/>
          </a:p>
        </p:txBody>
      </p:sp>
    </p:spTree>
    <p:extLst>
      <p:ext uri="{BB962C8B-B14F-4D97-AF65-F5344CB8AC3E}">
        <p14:creationId xmlns:p14="http://schemas.microsoft.com/office/powerpoint/2010/main" val="2716940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8" grpId="0" animBg="1"/>
      <p:bldP spid="19" grpId="0" animBg="1"/>
      <p:bldP spid="21" grpId="0" animBg="1"/>
      <p:bldP spid="17" grpId="0" animBg="1"/>
      <p:bldP spid="4"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47800"/>
            <a:ext cx="8229600" cy="4876800"/>
          </a:xfrm>
        </p:spPr>
        <p:txBody>
          <a:bodyPr>
            <a:normAutofit/>
          </a:bodyPr>
          <a:lstStyle/>
          <a:p>
            <a:pPr marL="457200" lvl="1" indent="0">
              <a:buNone/>
            </a:pPr>
            <a:r>
              <a:rPr lang="es-CO" dirty="0" smtClean="0"/>
              <a:t>La metodología esta basada en</a:t>
            </a:r>
            <a:r>
              <a:rPr lang="fi-FI" dirty="0" smtClean="0"/>
              <a:t>: </a:t>
            </a:r>
            <a:r>
              <a:rPr lang="es-ES" dirty="0" smtClean="0"/>
              <a:t>SUMO un proyecto de Energía </a:t>
            </a:r>
            <a:r>
              <a:rPr lang="es-ES" dirty="0"/>
              <a:t>Inteligente para Europa, </a:t>
            </a:r>
            <a:r>
              <a:rPr lang="es-ES" dirty="0" smtClean="0"/>
              <a:t>MOST-MET proyecto </a:t>
            </a:r>
            <a:r>
              <a:rPr lang="es-ES" dirty="0"/>
              <a:t>de crecimiento competitivo y </a:t>
            </a:r>
            <a:r>
              <a:rPr lang="es-ES" dirty="0" smtClean="0"/>
              <a:t>sostenible, y el </a:t>
            </a:r>
            <a:r>
              <a:rPr lang="es-ES" dirty="0"/>
              <a:t>estándar internacional ISO 50001</a:t>
            </a:r>
            <a:endParaRPr lang="en-US" dirty="0" smtClean="0"/>
          </a:p>
          <a:p>
            <a:pPr lvl="1"/>
            <a:endParaRPr lang="en-US" dirty="0"/>
          </a:p>
        </p:txBody>
      </p:sp>
      <p:sp>
        <p:nvSpPr>
          <p:cNvPr id="6" name="Title 5"/>
          <p:cNvSpPr>
            <a:spLocks noGrp="1"/>
          </p:cNvSpPr>
          <p:nvPr>
            <p:ph type="title"/>
          </p:nvPr>
        </p:nvSpPr>
        <p:spPr>
          <a:xfrm>
            <a:off x="457200" y="152400"/>
            <a:ext cx="5867400" cy="762000"/>
          </a:xfrm>
        </p:spPr>
        <p:txBody>
          <a:bodyPr/>
          <a:lstStyle/>
          <a:p>
            <a:r>
              <a:rPr lang="es-ES_tradnl" sz="2000" dirty="0"/>
              <a:t>Metodología </a:t>
            </a:r>
            <a:r>
              <a:rPr lang="en-GB" sz="2000" dirty="0"/>
              <a:t>para el </a:t>
            </a:r>
            <a:r>
              <a:rPr lang="es-CO" sz="2000" dirty="0"/>
              <a:t>cálculo</a:t>
            </a:r>
            <a:r>
              <a:rPr lang="en-GB" sz="2000" dirty="0"/>
              <a:t> de </a:t>
            </a:r>
            <a:r>
              <a:rPr lang="es-CO" sz="2000" dirty="0"/>
              <a:t>eficiencia</a:t>
            </a:r>
            <a:r>
              <a:rPr lang="en-GB" sz="2000" dirty="0"/>
              <a:t> </a:t>
            </a:r>
            <a:r>
              <a:rPr lang="es-CO" sz="2000" dirty="0"/>
              <a:t>energética</a:t>
            </a:r>
            <a:r>
              <a:rPr lang="en-GB" sz="2000" dirty="0"/>
              <a:t> y </a:t>
            </a:r>
            <a:r>
              <a:rPr lang="es-CO" sz="2000" dirty="0"/>
              <a:t>huella</a:t>
            </a:r>
            <a:r>
              <a:rPr lang="en-GB" sz="2000" dirty="0"/>
              <a:t> de </a:t>
            </a:r>
            <a:r>
              <a:rPr lang="es-CO" sz="2000" dirty="0"/>
              <a:t>carbono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0763"/>
            <a:ext cx="2379817" cy="61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4063425"/>
            <a:ext cx="2209800" cy="584775"/>
          </a:xfrm>
          <a:prstGeom prst="rect">
            <a:avLst/>
          </a:prstGeom>
          <a:noFill/>
        </p:spPr>
        <p:txBody>
          <a:bodyPr wrap="square" rtlCol="0">
            <a:spAutoFit/>
          </a:bodyPr>
          <a:lstStyle/>
          <a:p>
            <a:pPr algn="r"/>
            <a:r>
              <a:rPr lang="en-GB" sz="1600" b="1" dirty="0" smtClean="0"/>
              <a:t>System for Evaluation of Mobility Projects</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02" t="9127" r="76862" b="6791"/>
          <a:stretch/>
        </p:blipFill>
        <p:spPr bwMode="auto">
          <a:xfrm>
            <a:off x="3370537" y="3429000"/>
            <a:ext cx="1506263" cy="137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59063" y="3494782"/>
            <a:ext cx="1846537" cy="1077218"/>
          </a:xfrm>
          <a:prstGeom prst="rect">
            <a:avLst/>
          </a:prstGeom>
          <a:noFill/>
        </p:spPr>
        <p:txBody>
          <a:bodyPr wrap="square" rtlCol="0">
            <a:spAutoFit/>
          </a:bodyPr>
          <a:lstStyle/>
          <a:p>
            <a:r>
              <a:rPr lang="en-GB" sz="1600" b="1" dirty="0" smtClean="0"/>
              <a:t>Mobility Management Strategies for the next decades </a:t>
            </a:r>
            <a:endParaRPr lang="en-GB" sz="1600" b="1" dirty="0"/>
          </a:p>
        </p:txBody>
      </p:sp>
      <p:pic>
        <p:nvPicPr>
          <p:cNvPr id="1029" name="Picture 5" descr="http://www.compliance365.co.uk/Content/img/iso-50001-energy-managem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225639"/>
            <a:ext cx="1552896" cy="195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9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295400" y="2133600"/>
            <a:ext cx="6858000" cy="2474682"/>
          </a:xfrm>
        </p:spPr>
        <p:txBody>
          <a:bodyPr>
            <a:normAutofit/>
          </a:bodyPr>
          <a:lstStyle/>
          <a:p>
            <a:pPr marL="0" indent="0">
              <a:lnSpc>
                <a:spcPct val="150000"/>
              </a:lnSpc>
              <a:buNone/>
            </a:pPr>
            <a:r>
              <a:rPr lang="en-GB" sz="2800" b="1" dirty="0">
                <a:solidFill>
                  <a:schemeClr val="bg2">
                    <a:lumMod val="50000"/>
                  </a:schemeClr>
                </a:solidFill>
              </a:rPr>
              <a:t> </a:t>
            </a:r>
            <a:r>
              <a:rPr lang="en-GB" sz="2800" b="1" dirty="0" smtClean="0">
                <a:solidFill>
                  <a:schemeClr val="bg2">
                    <a:lumMod val="50000"/>
                  </a:schemeClr>
                </a:solidFill>
              </a:rPr>
              <a:t>                                         </a:t>
            </a:r>
            <a:r>
              <a:rPr lang="es-ES" sz="3200" b="1" dirty="0">
                <a:solidFill>
                  <a:schemeClr val="bg2">
                    <a:lumMod val="50000"/>
                  </a:schemeClr>
                </a:solidFill>
              </a:rPr>
              <a:t>Metodología para el cálculo de </a:t>
            </a:r>
            <a:r>
              <a:rPr lang="es-ES" sz="3200" b="1" dirty="0" smtClean="0">
                <a:solidFill>
                  <a:schemeClr val="bg2">
                    <a:lumMod val="50000"/>
                  </a:schemeClr>
                </a:solidFill>
              </a:rPr>
              <a:t>eficiencia energética</a:t>
            </a:r>
            <a:endParaRPr lang="en-GB" sz="3200" b="1" dirty="0">
              <a:solidFill>
                <a:schemeClr val="bg2">
                  <a:lumMod val="50000"/>
                </a:schemeClr>
              </a:solidFill>
            </a:endParaRPr>
          </a:p>
        </p:txBody>
      </p:sp>
      <p:pic>
        <p:nvPicPr>
          <p:cNvPr id="5" name="Picture 8" descr="logo_MOVeUS_v4_final.png"/>
          <p:cNvPicPr>
            <a:picLocks noChangeAspect="1"/>
          </p:cNvPicPr>
          <p:nvPr/>
        </p:nvPicPr>
        <p:blipFill>
          <a:blip r:embed="rId2"/>
          <a:stretch>
            <a:fillRect/>
          </a:stretch>
        </p:blipFill>
        <p:spPr>
          <a:xfrm>
            <a:off x="1450582" y="2286000"/>
            <a:ext cx="3197618" cy="5733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510677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sz="2000" dirty="0"/>
              <a:t>Metodología </a:t>
            </a:r>
            <a:r>
              <a:rPr lang="en-GB" sz="2000" dirty="0"/>
              <a:t>para el </a:t>
            </a:r>
            <a:r>
              <a:rPr lang="es-CO" sz="2000" dirty="0"/>
              <a:t>cálculo</a:t>
            </a:r>
            <a:r>
              <a:rPr lang="en-GB" sz="2000" dirty="0"/>
              <a:t> de </a:t>
            </a:r>
            <a:r>
              <a:rPr lang="es-CO" sz="2000" dirty="0"/>
              <a:t>eficiencia</a:t>
            </a:r>
            <a:r>
              <a:rPr lang="en-GB" sz="2000" dirty="0"/>
              <a:t> </a:t>
            </a:r>
            <a:r>
              <a:rPr lang="es-CO" sz="2000" dirty="0"/>
              <a:t>energética</a:t>
            </a:r>
            <a:r>
              <a:rPr lang="en-GB" sz="2000" dirty="0"/>
              <a:t> y </a:t>
            </a:r>
            <a:r>
              <a:rPr lang="es-CO" sz="2000" dirty="0"/>
              <a:t>huella</a:t>
            </a:r>
            <a:r>
              <a:rPr lang="en-GB" sz="2000" dirty="0"/>
              <a:t> de </a:t>
            </a:r>
            <a:r>
              <a:rPr lang="es-CO" sz="2000" dirty="0"/>
              <a:t>carbono</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497" y="1143000"/>
            <a:ext cx="6466703" cy="528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5039" y="1802118"/>
            <a:ext cx="1981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81239" y="2452459"/>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70299" y="3048000"/>
            <a:ext cx="1915940" cy="736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81239" y="3835854"/>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66939" y="4545318"/>
            <a:ext cx="20193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41253" y="5154918"/>
            <a:ext cx="194498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41253" y="5791200"/>
            <a:ext cx="1944986" cy="63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81239" y="1192516"/>
            <a:ext cx="1905000" cy="533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124639" y="2681059"/>
            <a:ext cx="2133600" cy="1483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760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TotalTime>
  <Words>2795</Words>
  <Application>Microsoft Macintosh PowerPoint</Application>
  <PresentationFormat>On-screen Show (4:3)</PresentationFormat>
  <Paragraphs>338</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Contenidos </vt:lpstr>
      <vt:lpstr>Objetivos</vt:lpstr>
      <vt:lpstr>Objetivos</vt:lpstr>
      <vt:lpstr>Objetivos</vt:lpstr>
      <vt:lpstr>Por qué? </vt:lpstr>
      <vt:lpstr>Metodología para el cálculo de eficiencia energética y huella de carbono</vt:lpstr>
      <vt:lpstr>PowerPoint Presentation</vt:lpstr>
      <vt:lpstr>Metodología para el cálculo de eficiencia energética y huella de carbono</vt:lpstr>
      <vt:lpstr>Paso 1- Definir los objetivos</vt:lpstr>
      <vt:lpstr>Paso1 Definir los objetivos </vt:lpstr>
      <vt:lpstr>Paso2 Identificar los grupos objetivo </vt:lpstr>
      <vt:lpstr>Paso3 Identificar variables </vt:lpstr>
      <vt:lpstr>Paso4 Evaluación energética </vt:lpstr>
      <vt:lpstr>Paso - 4.1 Revisión energética</vt:lpstr>
      <vt:lpstr>Paso4.2 Indicadores de rendimiento</vt:lpstr>
      <vt:lpstr>Paso4.3 Línea base y Paso5. Fijar objetivos </vt:lpstr>
      <vt:lpstr>Paso4.3 Línea base y Paso5. Fijar objetivos </vt:lpstr>
      <vt:lpstr>Paso4.3 Línea base y Paso5. Fijar objetivos </vt:lpstr>
      <vt:lpstr>Paso6. Implementación</vt:lpstr>
      <vt:lpstr>Paso7. Análisis Paso8. Evaluación de la estrategia </vt:lpstr>
      <vt:lpstr>Conclusiones </vt:lpstr>
      <vt:lpstr>Calculador de eficiencia energética</vt:lpstr>
      <vt:lpstr>Calculadores de energia: Calculador para el usuario final</vt:lpstr>
      <vt:lpstr>Calculadores Energéticos: Calculador para las ciudades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MILLAN Peiro Lopez</dc:creator>
  <cp:lastModifiedBy>Nieto Lee Angelica</cp:lastModifiedBy>
  <cp:revision>461</cp:revision>
  <dcterms:created xsi:type="dcterms:W3CDTF">2006-08-16T00:00:00Z</dcterms:created>
  <dcterms:modified xsi:type="dcterms:W3CDTF">2015-04-15T17:06:21Z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