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9" r:id="rId3"/>
    <p:sldId id="286" r:id="rId4"/>
    <p:sldId id="291" r:id="rId5"/>
    <p:sldId id="298" r:id="rId6"/>
    <p:sldId id="299" r:id="rId7"/>
    <p:sldId id="312" r:id="rId8"/>
    <p:sldId id="270" r:id="rId9"/>
    <p:sldId id="285" r:id="rId10"/>
    <p:sldId id="274" r:id="rId11"/>
    <p:sldId id="272" r:id="rId12"/>
    <p:sldId id="307" r:id="rId13"/>
    <p:sldId id="313" r:id="rId14"/>
    <p:sldId id="308" r:id="rId15"/>
    <p:sldId id="271" r:id="rId16"/>
    <p:sldId id="302" r:id="rId17"/>
    <p:sldId id="303" r:id="rId18"/>
    <p:sldId id="276" r:id="rId19"/>
    <p:sldId id="304" r:id="rId20"/>
    <p:sldId id="305" r:id="rId21"/>
    <p:sldId id="306" r:id="rId22"/>
    <p:sldId id="281" r:id="rId23"/>
    <p:sldId id="282" r:id="rId24"/>
    <p:sldId id="311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tran Ruiz, Cristina" initials="BR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B2A"/>
    <a:srgbClr val="FF882A"/>
    <a:srgbClr val="179B47"/>
    <a:srgbClr val="FFA128"/>
    <a:srgbClr val="D95CFF"/>
    <a:srgbClr val="98FF77"/>
    <a:srgbClr val="60C876"/>
    <a:srgbClr val="828E0E"/>
    <a:srgbClr val="658F21"/>
    <a:srgbClr val="8D2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3973" autoAdjust="0"/>
  </p:normalViewPr>
  <p:slideViewPr>
    <p:cSldViewPr>
      <p:cViewPr>
        <p:scale>
          <a:sx n="75" d="100"/>
          <a:sy n="75" d="100"/>
        </p:scale>
        <p:origin x="-1218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1855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08T13:07:58.207" idx="1">
    <p:pos x="4480" y="845"/>
    <p:text>through</p:text>
  </p:cm>
  <p:cm authorId="0" dt="2014-09-08T13:17:50.426" idx="2">
    <p:pos x="3361" y="2013"/>
    <p:text>The picture in the centre of the slide moves a bit with respect to the previous slide.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08T13:37:14.790" idx="4">
    <p:pos x="1594" y="1389"/>
    <p:text>Car-pooling is not involved in Madrid Pilot anymore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34032-8D6D-4C0C-89D8-C9D975949D29}" type="datetimeFigureOut">
              <a:rPr lang="es-ES" smtClean="0"/>
              <a:pPr/>
              <a:t>15/09/2014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5E647-DF51-4132-9FEA-2D95BC70208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14D63-C296-4C01-8D00-78CDE9652377}" type="datetimeFigureOut">
              <a:rPr lang="es-ES" smtClean="0"/>
              <a:pPr/>
              <a:t>15/09/2014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FCB82-54AA-40ED-B137-59880ACD047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222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FCB82-54AA-40ED-B137-59880ACD0477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754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58975"/>
            <a:ext cx="7391400" cy="555625"/>
          </a:xfrm>
          <a:solidFill>
            <a:srgbClr val="828E0E"/>
          </a:solidFill>
        </p:spPr>
        <p:txBody>
          <a:bodyPr anchor="ctr"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705600" cy="2971800"/>
          </a:xfrm>
          <a:solidFill>
            <a:srgbClr val="CADB2A"/>
          </a:solidFill>
        </p:spPr>
        <p:txBody>
          <a:bodyPr anchor="t">
            <a:normAutofit/>
          </a:bodyPr>
          <a:lstStyle>
            <a:lvl1pPr marL="514350" indent="-514350" algn="l">
              <a:buFont typeface="+mj-lt"/>
              <a:buAutoNum type="arabicParenR"/>
              <a:defRPr sz="2800">
                <a:solidFill>
                  <a:srgbClr val="19191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4008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56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2" name="Picture 11" descr="logo_MOVeUS_v4_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519" y="609600"/>
            <a:ext cx="4674962" cy="838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 userDrawn="1"/>
        </p:nvSpPr>
        <p:spPr>
          <a:xfrm>
            <a:off x="457200" y="640080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7056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6" name="Picture 15" descr="logo_MOVeUS_v4_fin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4519" y="609600"/>
            <a:ext cx="4674962" cy="838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  <a:solidFill>
            <a:srgbClr val="828E0E"/>
          </a:solidFill>
        </p:spPr>
        <p:txBody>
          <a:bodyPr anchor="ctr"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  <a:solidFill>
            <a:srgbClr val="CADB2A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19191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7200" y="6397823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67056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2" name="Picture 11" descr="logo_MOVeUS_v4_fina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4519" y="609600"/>
            <a:ext cx="4674962" cy="838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>
            <a:lvl1pPr>
              <a:defRPr sz="2400">
                <a:solidFill>
                  <a:srgbClr val="191919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baseline="0">
                <a:solidFill>
                  <a:srgbClr val="50008E"/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 baseline="0">
                <a:solidFill>
                  <a:srgbClr val="8D2ADB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5867400" cy="762000"/>
          </a:xfrm>
        </p:spPr>
        <p:txBody>
          <a:bodyPr anchor="t"/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line 2</a:t>
            </a:r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397823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86600"/>
            <a:ext cx="626268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>
            <a:off x="457200" y="6397823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7086600"/>
            <a:ext cx="626268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5867400" cy="762000"/>
          </a:xfrm>
        </p:spPr>
        <p:txBody>
          <a:bodyPr anchor="t"/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line 2</a:t>
            </a:r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397823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86600"/>
            <a:ext cx="626268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0" y="5224462"/>
            <a:ext cx="5486400" cy="338138"/>
          </a:xfrm>
          <a:prstGeom prst="rect">
            <a:avLst/>
          </a:prstGeom>
          <a:solidFill>
            <a:srgbClr val="CADB2A"/>
          </a:solidFill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600" b="0">
                <a:solidFill>
                  <a:srgbClr val="8E2AD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00325" algn="l"/>
              </a:tabLst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E2AD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Click to edit Master title style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E2ADB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447800"/>
            <a:ext cx="5486400" cy="358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562600"/>
            <a:ext cx="5486400" cy="457200"/>
          </a:xfrm>
        </p:spPr>
        <p:txBody>
          <a:bodyPr/>
          <a:lstStyle>
            <a:lvl1pPr marL="0" indent="0">
              <a:buNone/>
              <a:defRPr sz="1400">
                <a:solidFill>
                  <a:srgbClr val="8E2AD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57200" y="6397823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858000" y="6397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2470591-ECA6-40AF-8DB2-01143183E9A3}" type="slidenum">
              <a:rPr lang="es-ES" sz="1400" smtClean="0">
                <a:solidFill>
                  <a:srgbClr val="191919"/>
                </a:solidFill>
              </a:rPr>
              <a:pPr algn="r"/>
              <a:t>‹#›</a:t>
            </a:fld>
            <a:endParaRPr lang="es-ES" sz="1400" dirty="0">
              <a:solidFill>
                <a:srgbClr val="191919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7086600"/>
            <a:ext cx="626268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 txBox="1">
            <a:spLocks/>
          </p:cNvSpPr>
          <p:nvPr userDrawn="1"/>
        </p:nvSpPr>
        <p:spPr>
          <a:xfrm>
            <a:off x="1524000" y="5224462"/>
            <a:ext cx="5486400" cy="338138"/>
          </a:xfrm>
          <a:prstGeom prst="rect">
            <a:avLst/>
          </a:prstGeom>
          <a:solidFill>
            <a:srgbClr val="CADB2A"/>
          </a:solidFill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600" b="0">
                <a:solidFill>
                  <a:srgbClr val="8E2AD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00325" algn="l"/>
              </a:tabLst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E2AD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Click to edit Master title style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E2ADB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169">
            <a:off x="7973234" y="1358711"/>
            <a:ext cx="1132189" cy="638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12" y="3733800"/>
            <a:ext cx="2210429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 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  <a:p>
            <a:pPr lvl="4"/>
            <a:endParaRPr lang="en-US" dirty="0" smtClean="0"/>
          </a:p>
          <a:p>
            <a:pPr lvl="4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8674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239592-4186-4298-8335-FCC810C624B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57200" y="6324600"/>
            <a:ext cx="5867400" cy="381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smtClean="0">
                <a:solidFill>
                  <a:srgbClr val="191919"/>
                </a:solidFill>
              </a:rPr>
              <a:t>www.</a:t>
            </a:r>
            <a:r>
              <a:rPr lang="es-ES" smtClean="0">
                <a:solidFill>
                  <a:srgbClr val="828E0E"/>
                </a:solidFill>
              </a:rPr>
              <a:t>moveus-project</a:t>
            </a:r>
            <a:r>
              <a:rPr lang="es-ES" smtClean="0">
                <a:solidFill>
                  <a:srgbClr val="191919"/>
                </a:solidFill>
              </a:rPr>
              <a:t>.eu</a:t>
            </a:r>
            <a:endParaRPr lang="en-US" dirty="0">
              <a:solidFill>
                <a:srgbClr val="19191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143000"/>
            <a:ext cx="8686800" cy="76200"/>
            <a:chOff x="0" y="1371600"/>
            <a:chExt cx="8686800" cy="762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1371600"/>
              <a:ext cx="8686800" cy="76200"/>
            </a:xfrm>
            <a:prstGeom prst="rect">
              <a:avLst/>
            </a:prstGeom>
            <a:solidFill>
              <a:srgbClr val="82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371600"/>
              <a:ext cx="457200" cy="76200"/>
            </a:xfrm>
            <a:prstGeom prst="rect">
              <a:avLst/>
            </a:prstGeom>
            <a:solidFill>
              <a:srgbClr val="CADB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0" y="1143000"/>
            <a:ext cx="9144000" cy="76200"/>
            <a:chOff x="0" y="1371600"/>
            <a:chExt cx="8686800" cy="76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1371600"/>
              <a:ext cx="8686800" cy="76200"/>
            </a:xfrm>
            <a:prstGeom prst="rect">
              <a:avLst/>
            </a:prstGeom>
            <a:solidFill>
              <a:srgbClr val="828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371600"/>
              <a:ext cx="457200" cy="76200"/>
            </a:xfrm>
            <a:prstGeom prst="rect">
              <a:avLst/>
            </a:prstGeom>
            <a:solidFill>
              <a:srgbClr val="CADB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58727"/>
            <a:ext cx="10380663" cy="120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6816"/>
            <a:ext cx="9144000" cy="17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logo_MOVeUS_v4_final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553200" y="304800"/>
            <a:ext cx="2124979" cy="381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661" r:id="rId2"/>
    <p:sldLayoutId id="2147483760" r:id="rId3"/>
    <p:sldLayoutId id="2147483761" r:id="rId4"/>
    <p:sldLayoutId id="2147483762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tabLst>
          <a:tab pos="2600325" algn="l"/>
        </a:tabLst>
        <a:defRPr sz="3600" i="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emf"/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12" Type="http://schemas.openxmlformats.org/officeDocument/2006/relationships/image" Target="../media/image79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emf"/><Relationship Id="rId5" Type="http://schemas.openxmlformats.org/officeDocument/2006/relationships/image" Target="../media/image74.png"/><Relationship Id="rId10" Type="http://schemas.openxmlformats.org/officeDocument/2006/relationships/image" Target="../media/image79.emf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emf"/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12" Type="http://schemas.openxmlformats.org/officeDocument/2006/relationships/image" Target="../media/image7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jpeg"/><Relationship Id="rId10" Type="http://schemas.openxmlformats.org/officeDocument/2006/relationships/image" Target="../media/image79.emf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comments" Target="../comments/comment1.xml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418"/>
            <a:ext cx="9144000" cy="529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 descr="logo_MOVeUS_v4_fin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191" y="457200"/>
            <a:ext cx="3197618" cy="5733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418"/>
            <a:ext cx="9144000" cy="415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6096000"/>
            <a:ext cx="571528" cy="38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24 Rectángulo"/>
          <p:cNvSpPr/>
          <p:nvPr/>
        </p:nvSpPr>
        <p:spPr>
          <a:xfrm>
            <a:off x="0" y="1515699"/>
            <a:ext cx="914400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0726"/>
            <a:ext cx="1243717" cy="701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0" y="2812031"/>
            <a:ext cx="7525900" cy="1652356"/>
          </a:xfrm>
          <a:prstGeom prst="rect">
            <a:avLst/>
          </a:prstGeom>
        </p:spPr>
      </p:pic>
      <p:sp>
        <p:nvSpPr>
          <p:cNvPr id="28" name="TextBox 17"/>
          <p:cNvSpPr txBox="1"/>
          <p:nvPr/>
        </p:nvSpPr>
        <p:spPr>
          <a:xfrm>
            <a:off x="1981200" y="304800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chemeClr val="bg1"/>
                </a:solidFill>
                <a:latin typeface="Verdana" pitchFamily="34" charset="0"/>
                <a:cs typeface="Verdana" pitchFamily="34" charset="0"/>
              </a:rPr>
              <a:t>ICT cloud-based platform</a:t>
            </a:r>
            <a:br>
              <a:rPr lang="en-GB" sz="2000" i="1" dirty="0" smtClean="0">
                <a:solidFill>
                  <a:schemeClr val="bg1"/>
                </a:solidFill>
                <a:latin typeface="Verdana" pitchFamily="34" charset="0"/>
                <a:cs typeface="Verdana" pitchFamily="34" charset="0"/>
              </a:rPr>
            </a:br>
            <a:r>
              <a:rPr lang="en-GB" sz="2000" i="1" dirty="0" smtClean="0">
                <a:solidFill>
                  <a:schemeClr val="bg1"/>
                </a:solidFill>
                <a:latin typeface="Verdana" pitchFamily="34" charset="0"/>
                <a:cs typeface="Verdana" pitchFamily="34" charset="0"/>
              </a:rPr>
              <a:t> and mobility services available,</a:t>
            </a:r>
          </a:p>
          <a:p>
            <a:pPr algn="ctr"/>
            <a:r>
              <a:rPr lang="en-GB" sz="2000" i="1" dirty="0" smtClean="0">
                <a:solidFill>
                  <a:schemeClr val="bg1"/>
                </a:solidFill>
                <a:latin typeface="Verdana" pitchFamily="34" charset="0"/>
                <a:cs typeface="Verdana" pitchFamily="34" charset="0"/>
              </a:rPr>
              <a:t> universal and safe for all users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26" y="6477000"/>
            <a:ext cx="728126" cy="45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00" y="1710643"/>
            <a:ext cx="2349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22"/>
          <p:cNvSpPr txBox="1"/>
          <p:nvPr/>
        </p:nvSpPr>
        <p:spPr>
          <a:xfrm>
            <a:off x="3581400" y="605566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rgbClr val="828E0E"/>
                </a:solidFill>
              </a:rPr>
              <a:t>General </a:t>
            </a:r>
            <a:r>
              <a:rPr lang="en-US" sz="2400" dirty="0" smtClean="0">
                <a:solidFill>
                  <a:srgbClr val="828E0E"/>
                </a:solidFill>
              </a:rPr>
              <a:t>presentation</a:t>
            </a:r>
            <a:endParaRPr lang="en-US" sz="2400" dirty="0">
              <a:solidFill>
                <a:srgbClr val="828E0E"/>
              </a:solidFill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839591" y="6169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191919"/>
                </a:solidFill>
              </a:rPr>
              <a:t>www.</a:t>
            </a:r>
            <a:r>
              <a:rPr lang="es-ES" sz="1400" dirty="0" smtClean="0">
                <a:solidFill>
                  <a:srgbClr val="828E0E"/>
                </a:solidFill>
              </a:rPr>
              <a:t>moveus-project</a:t>
            </a:r>
            <a:r>
              <a:rPr lang="es-ES" sz="1400" dirty="0" smtClean="0">
                <a:solidFill>
                  <a:srgbClr val="191919"/>
                </a:solidFill>
              </a:rPr>
              <a:t>.eu</a:t>
            </a:r>
            <a:endParaRPr lang="en-US" sz="1400" dirty="0">
              <a:solidFill>
                <a:srgbClr val="19191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r>
              <a:rPr lang="fi-FI" dirty="0" err="1" smtClean="0"/>
              <a:t>Citizens</a:t>
            </a:r>
            <a:r>
              <a:rPr lang="fi-FI" dirty="0" smtClean="0"/>
              <a:t> and </a:t>
            </a:r>
            <a:r>
              <a:rPr lang="fi-FI" dirty="0" err="1" smtClean="0"/>
              <a:t>Tourists</a:t>
            </a:r>
            <a:endParaRPr lang="fi-FI" dirty="0" smtClean="0"/>
          </a:p>
          <a:p>
            <a:r>
              <a:rPr lang="fi-FI" dirty="0" smtClean="0"/>
              <a:t>Public and private transit organizations and</a:t>
            </a:r>
            <a:br>
              <a:rPr lang="fi-FI" dirty="0" smtClean="0"/>
            </a:br>
            <a:r>
              <a:rPr lang="fi-FI" dirty="0" smtClean="0"/>
              <a:t>transport/fleet operators</a:t>
            </a:r>
          </a:p>
          <a:p>
            <a:r>
              <a:rPr lang="fi-FI" dirty="0" err="1" smtClean="0"/>
              <a:t>Cities</a:t>
            </a:r>
            <a:r>
              <a:rPr lang="fi-FI" dirty="0" smtClean="0"/>
              <a:t> </a:t>
            </a:r>
            <a:r>
              <a:rPr lang="fi-FI" dirty="0" err="1" smtClean="0"/>
              <a:t>authorities</a:t>
            </a:r>
            <a:r>
              <a:rPr lang="fi-FI" dirty="0" smtClean="0"/>
              <a:t> </a:t>
            </a:r>
          </a:p>
          <a:p>
            <a:r>
              <a:rPr lang="fi-FI" dirty="0" err="1" smtClean="0"/>
              <a:t>Local</a:t>
            </a:r>
            <a:r>
              <a:rPr lang="fi-FI" dirty="0" smtClean="0"/>
              <a:t> business</a:t>
            </a:r>
            <a:endParaRPr lang="en-US" dirty="0" smtClean="0"/>
          </a:p>
          <a:p>
            <a:r>
              <a:rPr lang="fi-FI" dirty="0" smtClean="0"/>
              <a:t>Energy </a:t>
            </a:r>
            <a:r>
              <a:rPr lang="fi-FI" dirty="0" err="1" smtClean="0"/>
              <a:t>operators</a:t>
            </a:r>
            <a:endParaRPr lang="fi-FI" dirty="0" smtClean="0"/>
          </a:p>
          <a:p>
            <a:r>
              <a:rPr lang="fi-FI" dirty="0" smtClean="0"/>
              <a:t>ICT </a:t>
            </a:r>
            <a:r>
              <a:rPr lang="fi-FI" dirty="0" err="1" smtClean="0"/>
              <a:t>solutions</a:t>
            </a:r>
            <a:r>
              <a:rPr lang="fi-FI" dirty="0" smtClean="0"/>
              <a:t> </a:t>
            </a:r>
            <a:r>
              <a:rPr lang="fi-FI" dirty="0" err="1" smtClean="0"/>
              <a:t>providers</a:t>
            </a:r>
            <a:endParaRPr lang="fi-FI" dirty="0" smtClean="0"/>
          </a:p>
          <a:p>
            <a:r>
              <a:rPr lang="fi-FI" dirty="0" err="1" smtClean="0"/>
              <a:t>Non-profit</a:t>
            </a:r>
            <a:r>
              <a:rPr lang="fi-FI" dirty="0" smtClean="0"/>
              <a:t> </a:t>
            </a:r>
            <a:r>
              <a:rPr lang="fi-FI" dirty="0" err="1" smtClean="0"/>
              <a:t>organizations</a:t>
            </a:r>
            <a:r>
              <a:rPr lang="fi-FI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) Users</a:t>
            </a:r>
            <a:r>
              <a:rPr lang="en-US" dirty="0"/>
              <a:t>, providers and </a:t>
            </a:r>
            <a:r>
              <a:rPr lang="en-US" dirty="0" smtClean="0"/>
              <a:t>stakeholders</a:t>
            </a:r>
            <a:endParaRPr lang="en-U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95601"/>
            <a:ext cx="2992948" cy="304799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47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5</a:t>
            </a:r>
            <a:r>
              <a:rPr lang="fi-FI" dirty="0" smtClean="0"/>
              <a:t>) </a:t>
            </a:r>
            <a:r>
              <a:rPr lang="fi-FI" dirty="0" err="1" smtClean="0"/>
              <a:t>Expected</a:t>
            </a:r>
            <a:r>
              <a:rPr lang="fi-FI" dirty="0" smtClean="0"/>
              <a:t> </a:t>
            </a:r>
            <a:r>
              <a:rPr lang="fi-FI" dirty="0" err="1" smtClean="0"/>
              <a:t>results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2057400"/>
            <a:ext cx="4038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rgbClr val="19191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 baseline="0">
                <a:solidFill>
                  <a:srgbClr val="50008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 baseline="0">
                <a:solidFill>
                  <a:srgbClr val="8D2AD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 cloud-based mobility management  platform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An API toolkit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Smart mobility applications for smartphones and control centers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Energy efficient assessment tools to measure users’ energy efficiency gains 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1780"/>
            <a:ext cx="3269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 err="1" smtClean="0"/>
              <a:t>From</a:t>
            </a:r>
            <a:r>
              <a:rPr lang="fi-FI" sz="2800" b="1" dirty="0" smtClean="0"/>
              <a:t> Project</a:t>
            </a:r>
            <a:endParaRPr lang="en-US" sz="2800" b="1" dirty="0"/>
          </a:p>
        </p:txBody>
      </p:sp>
      <p:pic>
        <p:nvPicPr>
          <p:cNvPr id="9" name="Picture 8" descr="iPhone Augmented Reality (4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495799"/>
            <a:ext cx="2330581" cy="1663725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11" name="Picture 10" descr="Bus Exploitation Support System back office 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14815"/>
            <a:ext cx="1828800" cy="2561822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81388"/>
            <a:ext cx="1667658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3906982" cy="2667000"/>
          </a:xfrm>
        </p:spPr>
        <p:txBody>
          <a:bodyPr/>
          <a:lstStyle/>
          <a:p>
            <a:r>
              <a:rPr lang="en-US" sz="2000" dirty="0" smtClean="0"/>
              <a:t>Travel recommendations to users</a:t>
            </a:r>
          </a:p>
          <a:p>
            <a:r>
              <a:rPr lang="en-US" sz="2000" dirty="0" smtClean="0"/>
              <a:t>In-advance traffic information </a:t>
            </a:r>
          </a:p>
          <a:p>
            <a:r>
              <a:rPr lang="en-US" sz="2000" dirty="0" smtClean="0"/>
              <a:t>Incident warning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co-routing and carbon footprint metering</a:t>
            </a:r>
          </a:p>
          <a:p>
            <a:pPr marL="0" indent="0">
              <a:buNone/>
            </a:pPr>
            <a:r>
              <a:rPr lang="fi-FI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5</a:t>
            </a:r>
            <a:r>
              <a:rPr lang="fi-FI" dirty="0" smtClean="0"/>
              <a:t>) </a:t>
            </a:r>
            <a:r>
              <a:rPr lang="fi-FI" dirty="0" err="1" smtClean="0"/>
              <a:t>Expected</a:t>
            </a:r>
            <a:r>
              <a:rPr lang="fi-FI" dirty="0" smtClean="0"/>
              <a:t> </a:t>
            </a:r>
            <a:r>
              <a:rPr lang="fi-FI" dirty="0" err="1" smtClean="0"/>
              <a:t>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295400"/>
            <a:ext cx="365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 smtClean="0"/>
              <a:t>For User </a:t>
            </a:r>
            <a:endParaRPr lang="en-US" sz="2800" b="1" dirty="0"/>
          </a:p>
        </p:txBody>
      </p:sp>
      <p:pic>
        <p:nvPicPr>
          <p:cNvPr id="8" name="Picture 7" descr="moveus_concept_0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665203"/>
            <a:ext cx="1752600" cy="1752600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11" y="1977640"/>
            <a:ext cx="1752600" cy="1527806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10" name="Picture 9" descr="Detection of pedestrians crossing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36" y="3910330"/>
            <a:ext cx="1752600" cy="1305461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2" y="4398753"/>
            <a:ext cx="1636369" cy="1066922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030">
            <a:off x="1360719" y="4689161"/>
            <a:ext cx="852693" cy="9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1219200" y="1676400"/>
            <a:ext cx="66294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5) Architecture </a:t>
            </a:r>
            <a:endParaRPr lang="es-ES" dirty="0"/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47" y="1721939"/>
            <a:ext cx="6486706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853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5) Architecture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3D3AB"/>
              </a:clrFrom>
              <a:clrTo>
                <a:srgbClr val="D3D3A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31946" r="6469" b="32108"/>
          <a:stretch/>
        </p:blipFill>
        <p:spPr bwMode="auto">
          <a:xfrm>
            <a:off x="139700" y="1320800"/>
            <a:ext cx="8636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6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4724400" cy="4876800"/>
          </a:xfrm>
        </p:spPr>
        <p:txBody>
          <a:bodyPr>
            <a:normAutofit/>
          </a:bodyPr>
          <a:lstStyle/>
          <a:p>
            <a:r>
              <a:rPr lang="es-ES" sz="2000" dirty="0" err="1">
                <a:solidFill>
                  <a:schemeClr val="tx1"/>
                </a:solidFill>
              </a:rPr>
              <a:t>Contribute</a:t>
            </a:r>
            <a:r>
              <a:rPr lang="es-ES" sz="2000" dirty="0">
                <a:solidFill>
                  <a:schemeClr val="tx1"/>
                </a:solidFill>
              </a:rPr>
              <a:t> to </a:t>
            </a:r>
            <a:r>
              <a:rPr lang="es-ES" sz="2000" dirty="0" err="1">
                <a:solidFill>
                  <a:schemeClr val="tx1"/>
                </a:solidFill>
              </a:rPr>
              <a:t>implement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the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Innovation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  <a:r>
              <a:rPr lang="es-ES" sz="2000" dirty="0" err="1">
                <a:solidFill>
                  <a:schemeClr val="tx1"/>
                </a:solidFill>
              </a:rPr>
              <a:t>Knowledge</a:t>
            </a:r>
            <a:r>
              <a:rPr lang="es-ES" sz="2000" dirty="0">
                <a:solidFill>
                  <a:schemeClr val="tx1"/>
                </a:solidFill>
              </a:rPr>
              <a:t> and </a:t>
            </a:r>
            <a:r>
              <a:rPr lang="es-ES" sz="2000" dirty="0" err="1">
                <a:solidFill>
                  <a:schemeClr val="tx1"/>
                </a:solidFill>
              </a:rPr>
              <a:t>Information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Society</a:t>
            </a:r>
            <a:r>
              <a:rPr lang="es-ES" sz="2000" dirty="0">
                <a:solidFill>
                  <a:schemeClr val="tx1"/>
                </a:solidFill>
              </a:rPr>
              <a:t> in </a:t>
            </a:r>
            <a:r>
              <a:rPr lang="es-ES" sz="2000" dirty="0" err="1" smtClean="0">
                <a:solidFill>
                  <a:schemeClr val="tx1"/>
                </a:solidFill>
              </a:rPr>
              <a:t>the</a:t>
            </a:r>
            <a:r>
              <a:rPr lang="es-ES" sz="2000" dirty="0" smtClean="0">
                <a:solidFill>
                  <a:schemeClr val="tx1"/>
                </a:solidFill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</a:rPr>
              <a:t>city</a:t>
            </a:r>
            <a:r>
              <a:rPr lang="es-ES" sz="2000" dirty="0" smtClean="0">
                <a:solidFill>
                  <a:schemeClr val="tx1"/>
                </a:solidFill>
              </a:rPr>
              <a:t> of Madrid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Provide mobility </a:t>
            </a:r>
            <a:r>
              <a:rPr lang="en-US" sz="2000" dirty="0"/>
              <a:t>information in a handy </a:t>
            </a:r>
            <a:r>
              <a:rPr lang="en-US" sz="2000" dirty="0" smtClean="0"/>
              <a:t>way…</a:t>
            </a:r>
          </a:p>
          <a:p>
            <a:pPr lvl="1"/>
            <a:r>
              <a:rPr lang="en-US" sz="2000" dirty="0" smtClean="0"/>
              <a:t>- quick </a:t>
            </a:r>
            <a:r>
              <a:rPr lang="en-US" sz="2000" dirty="0"/>
              <a:t>(real time), </a:t>
            </a:r>
            <a:endParaRPr lang="en-US" sz="2000" dirty="0" smtClean="0"/>
          </a:p>
          <a:p>
            <a:pPr lvl="1"/>
            <a:r>
              <a:rPr lang="en-US" sz="2000" dirty="0" smtClean="0"/>
              <a:t>- personalized </a:t>
            </a:r>
            <a:r>
              <a:rPr lang="en-US" sz="2000" dirty="0"/>
              <a:t>(different modes of transport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- at </a:t>
            </a:r>
            <a:r>
              <a:rPr lang="en-US" sz="2000" dirty="0"/>
              <a:t>hand (on their personal devices).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… and </a:t>
            </a:r>
            <a:r>
              <a:rPr lang="en-US" sz="2000" dirty="0">
                <a:solidFill>
                  <a:schemeClr val="tx1"/>
                </a:solidFill>
              </a:rPr>
              <a:t>facilitate the user to take most efficient mobility decision.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 smtClean="0"/>
              <a:t>Pilots</a:t>
            </a:r>
            <a:br>
              <a:rPr lang="en-US" dirty="0" smtClean="0"/>
            </a:br>
            <a:r>
              <a:rPr lang="en-US" dirty="0" smtClean="0"/>
              <a:t>Madrid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983" y="1676400"/>
            <a:ext cx="2164934" cy="1447800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599"/>
            <a:ext cx="2133600" cy="1427103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4857750"/>
            <a:ext cx="2286000" cy="1519946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49806"/>
            <a:ext cx="4724400" cy="487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 </a:t>
            </a:r>
            <a:r>
              <a:rPr lang="en-US" sz="2000" dirty="0"/>
              <a:t>foster the </a:t>
            </a:r>
            <a:r>
              <a:rPr lang="en-US" sz="2000" b="1" dirty="0"/>
              <a:t>use of greener transport</a:t>
            </a:r>
            <a:r>
              <a:rPr lang="en-US" sz="2000" dirty="0"/>
              <a:t> </a:t>
            </a:r>
            <a:r>
              <a:rPr lang="en-US" sz="2000" dirty="0" smtClean="0"/>
              <a:t>modes</a:t>
            </a:r>
          </a:p>
          <a:p>
            <a:pPr lvl="1"/>
            <a:r>
              <a:rPr lang="en-US" sz="2000" dirty="0" smtClean="0"/>
              <a:t>- public bus</a:t>
            </a:r>
            <a:endParaRPr lang="en-US" sz="2000" dirty="0"/>
          </a:p>
          <a:p>
            <a:pPr lvl="1"/>
            <a:r>
              <a:rPr lang="en-US" sz="2000" dirty="0" smtClean="0"/>
              <a:t>- public bike, bike-hiring</a:t>
            </a:r>
          </a:p>
          <a:p>
            <a:pPr lvl="1"/>
            <a:r>
              <a:rPr lang="en-US" sz="2000" dirty="0"/>
              <a:t>-</a:t>
            </a:r>
            <a:r>
              <a:rPr lang="en-US" sz="2000" dirty="0" smtClean="0"/>
              <a:t> </a:t>
            </a:r>
            <a:r>
              <a:rPr lang="en-US" sz="2000" dirty="0"/>
              <a:t>walking </a:t>
            </a:r>
            <a:r>
              <a:rPr lang="en-US" sz="2000" dirty="0" smtClean="0"/>
              <a:t>modes</a:t>
            </a:r>
            <a:endParaRPr lang="en-US" sz="2000" dirty="0"/>
          </a:p>
          <a:p>
            <a:r>
              <a:rPr lang="en-US" sz="2000" dirty="0">
                <a:solidFill>
                  <a:schemeClr val="tx1"/>
                </a:solidFill>
              </a:rPr>
              <a:t>To promote efficiency in the use of private cars.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 improve </a:t>
            </a:r>
            <a:r>
              <a:rPr lang="en-US" sz="2000" dirty="0" smtClean="0">
                <a:solidFill>
                  <a:schemeClr val="tx1"/>
                </a:solidFill>
              </a:rPr>
              <a:t>efficiency </a:t>
            </a:r>
            <a:r>
              <a:rPr lang="en-US" sz="2000" dirty="0">
                <a:solidFill>
                  <a:schemeClr val="tx1"/>
                </a:solidFill>
              </a:rPr>
              <a:t>of the public bus </a:t>
            </a:r>
            <a:r>
              <a:rPr lang="en-US" sz="2000" dirty="0" smtClean="0">
                <a:solidFill>
                  <a:schemeClr val="tx1"/>
                </a:solidFill>
              </a:rPr>
              <a:t>system</a:t>
            </a:r>
          </a:p>
          <a:p>
            <a:r>
              <a:rPr lang="en-US" sz="2000" dirty="0" smtClean="0"/>
              <a:t>To </a:t>
            </a:r>
            <a:r>
              <a:rPr lang="en-US" sz="2000" dirty="0"/>
              <a:t>integrate the user –pedestrians, </a:t>
            </a:r>
            <a:r>
              <a:rPr lang="en-US" sz="2000" dirty="0" smtClean="0"/>
              <a:t>travelers, </a:t>
            </a:r>
            <a:r>
              <a:rPr lang="en-US" sz="2000" dirty="0"/>
              <a:t>drivers, etc.- into the </a:t>
            </a:r>
            <a:r>
              <a:rPr lang="en-US" sz="2000" b="1" dirty="0"/>
              <a:t>cooperative mobility architecture </a:t>
            </a:r>
            <a:r>
              <a:rPr lang="en-US" sz="2000" dirty="0"/>
              <a:t>as a new source of information.</a:t>
            </a:r>
          </a:p>
          <a:p>
            <a:endParaRPr lang="en-US" sz="2000" dirty="0" smtClean="0"/>
          </a:p>
          <a:p>
            <a:pPr>
              <a:buFontTx/>
              <a:buChar char="-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 smtClean="0"/>
              <a:t>Pilots</a:t>
            </a:r>
            <a:br>
              <a:rPr lang="en-US" dirty="0" smtClean="0"/>
            </a:br>
            <a:r>
              <a:rPr lang="en-US" dirty="0" smtClean="0"/>
              <a:t>Madrid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325" y="1447800"/>
            <a:ext cx="2082800" cy="1562101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3276600"/>
            <a:ext cx="2209800" cy="1475498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5081002"/>
            <a:ext cx="2076450" cy="1212337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3581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Contribute to:</a:t>
            </a:r>
          </a:p>
          <a:p>
            <a:pPr lvl="1"/>
            <a:r>
              <a:rPr lang="en-US" sz="2000" dirty="0" smtClean="0"/>
              <a:t>- The development of Genoa as a Smart City and the Mobility Urban Plan (PUM)</a:t>
            </a:r>
          </a:p>
          <a:p>
            <a:pPr lvl="1"/>
            <a:r>
              <a:rPr lang="en-US" sz="2000" dirty="0" smtClean="0"/>
              <a:t>- The strategic energy action plan with a foreseen reduction of 23% of CO2 emissions by 2020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/>
              <a:t>Pilots</a:t>
            </a:r>
            <a:br>
              <a:rPr lang="en-US" dirty="0"/>
            </a:br>
            <a:r>
              <a:rPr lang="en-US" dirty="0" smtClean="0"/>
              <a:t>Genoa </a:t>
            </a:r>
            <a:endParaRPr lang="en-US" dirty="0"/>
          </a:p>
        </p:txBody>
      </p:sp>
      <p:pic>
        <p:nvPicPr>
          <p:cNvPr id="2050" name="Picture 2" descr="Porto Antico - Bigo 57 e m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593993"/>
            <a:ext cx="2565865" cy="1707845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r="53757" b="59978"/>
          <a:stretch>
            <a:fillRect/>
          </a:stretch>
        </p:blipFill>
        <p:spPr bwMode="auto">
          <a:xfrm>
            <a:off x="5410201" y="3301838"/>
            <a:ext cx="2565865" cy="1687676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94" y="5105400"/>
            <a:ext cx="6871771" cy="1143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0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4191000" cy="502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Establish </a:t>
            </a:r>
            <a:r>
              <a:rPr lang="en-US" sz="2000" b="1" dirty="0"/>
              <a:t>an interactive process </a:t>
            </a:r>
            <a:r>
              <a:rPr lang="en-US" sz="2000" dirty="0"/>
              <a:t>between the planning, development and testing of </a:t>
            </a:r>
            <a:r>
              <a:rPr lang="en-US" sz="2000" b="1" dirty="0"/>
              <a:t>services </a:t>
            </a:r>
            <a:r>
              <a:rPr lang="en-US" sz="2000" dirty="0"/>
              <a:t>in the field of </a:t>
            </a:r>
            <a:r>
              <a:rPr lang="en-US" sz="2000" b="1" dirty="0"/>
              <a:t>smart mobility </a:t>
            </a:r>
            <a:r>
              <a:rPr lang="en-US" sz="2000" dirty="0"/>
              <a:t>and </a:t>
            </a:r>
            <a:r>
              <a:rPr lang="en-US" sz="2000" b="1" dirty="0"/>
              <a:t>energy </a:t>
            </a:r>
            <a:r>
              <a:rPr lang="en-US" sz="2000" b="1" dirty="0" smtClean="0"/>
              <a:t>efficiency. </a:t>
            </a:r>
          </a:p>
          <a:p>
            <a:endParaRPr lang="en-US" sz="2000" b="1" dirty="0" smtClean="0"/>
          </a:p>
          <a:p>
            <a:r>
              <a:rPr lang="en-US" sz="2000" dirty="0" smtClean="0"/>
              <a:t>Set </a:t>
            </a:r>
            <a:r>
              <a:rPr lang="en-US" sz="2000" dirty="0"/>
              <a:t>up </a:t>
            </a:r>
            <a:r>
              <a:rPr lang="en-US" sz="2000" b="1" dirty="0"/>
              <a:t>feedback mechanisms </a:t>
            </a:r>
            <a:r>
              <a:rPr lang="en-US" sz="2000" dirty="0"/>
              <a:t>to identify the functionality, operation, usability of offered </a:t>
            </a:r>
            <a:r>
              <a:rPr lang="en-US" sz="2000" b="1" dirty="0"/>
              <a:t>services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/>
              <a:t>Pilots</a:t>
            </a:r>
            <a:br>
              <a:rPr lang="en-US" dirty="0"/>
            </a:br>
            <a:r>
              <a:rPr lang="en-US" dirty="0" smtClean="0"/>
              <a:t>Genoa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214151"/>
            <a:ext cx="2438400" cy="1434049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8" name="Picture 2" descr="Porto Antico - Bigo 57 e mai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9"/>
          <a:stretch/>
        </p:blipFill>
        <p:spPr bwMode="auto">
          <a:xfrm>
            <a:off x="4467225" y="1524000"/>
            <a:ext cx="2743200" cy="1552575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27882" r="2489" b="7677"/>
          <a:stretch>
            <a:fillRect/>
          </a:stretch>
        </p:blipFill>
        <p:spPr bwMode="auto">
          <a:xfrm>
            <a:off x="4467225" y="4800600"/>
            <a:ext cx="2667000" cy="1358726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EEECE1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1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4191000" cy="50292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Multimodal journey planner </a:t>
            </a:r>
            <a:r>
              <a:rPr lang="en-US" sz="2000" dirty="0" smtClean="0"/>
              <a:t>with feedback from users</a:t>
            </a:r>
          </a:p>
          <a:p>
            <a:endParaRPr lang="en-US" sz="2000" dirty="0"/>
          </a:p>
          <a:p>
            <a:r>
              <a:rPr lang="en-US" sz="2000" dirty="0" smtClean="0"/>
              <a:t>Integration of </a:t>
            </a:r>
            <a:r>
              <a:rPr lang="en-US" sz="2000" b="1" dirty="0" smtClean="0"/>
              <a:t>crowd sourced data</a:t>
            </a:r>
            <a:r>
              <a:rPr lang="en-US" sz="2000" dirty="0" smtClean="0"/>
              <a:t> into the Genoa traffic supervisor to share info in real-time and historical data</a:t>
            </a:r>
          </a:p>
          <a:p>
            <a:endParaRPr lang="en-US" sz="2000" dirty="0"/>
          </a:p>
          <a:p>
            <a:r>
              <a:rPr lang="en-US" sz="2000" dirty="0" smtClean="0"/>
              <a:t>Fulfill </a:t>
            </a:r>
            <a:r>
              <a:rPr lang="en-US" sz="2000" b="1" dirty="0" smtClean="0"/>
              <a:t>personal mobility </a:t>
            </a:r>
            <a:r>
              <a:rPr lang="en-US" sz="2000" dirty="0" smtClean="0"/>
              <a:t>needs in an urban environment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/>
              <a:t>Pilots</a:t>
            </a:r>
            <a:br>
              <a:rPr lang="en-US" dirty="0"/>
            </a:br>
            <a:r>
              <a:rPr lang="en-US" dirty="0" smtClean="0"/>
              <a:t>Genoa</a:t>
            </a:r>
            <a:endParaRPr lang="en-US" dirty="0"/>
          </a:p>
        </p:txBody>
      </p:sp>
      <p:pic>
        <p:nvPicPr>
          <p:cNvPr id="2051" name="Picture 7" descr="Varco Carignano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1"/>
          <a:stretch/>
        </p:blipFill>
        <p:spPr bwMode="auto">
          <a:xfrm>
            <a:off x="5898485" y="4876800"/>
            <a:ext cx="2281495" cy="1464007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" r="53757" b="59978"/>
          <a:stretch>
            <a:fillRect/>
          </a:stretch>
        </p:blipFill>
        <p:spPr bwMode="auto">
          <a:xfrm>
            <a:off x="5898485" y="3170271"/>
            <a:ext cx="2286000" cy="1503597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http://www.pcal.nsw.gov.au/__data/assets/image/0011/113141/walking_image_cropp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2"/>
          <a:stretch/>
        </p:blipFill>
        <p:spPr bwMode="auto">
          <a:xfrm>
            <a:off x="5888959" y="1676400"/>
            <a:ext cx="2281495" cy="1371600"/>
          </a:xfrm>
          <a:prstGeom prst="rect">
            <a:avLst/>
          </a:prstGeom>
          <a:noFill/>
          <a:ln w="28575">
            <a:solidFill>
              <a:srgbClr val="CADB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Rationale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0292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70% of the energy in Europe is consumed in cities.</a:t>
            </a:r>
          </a:p>
          <a:p>
            <a:pPr algn="just"/>
            <a:r>
              <a:rPr lang="en-US" sz="1800" dirty="0" smtClean="0"/>
              <a:t>40% of petrol is used for finding somewhere to park</a:t>
            </a:r>
          </a:p>
          <a:p>
            <a:pPr algn="just"/>
            <a:r>
              <a:rPr lang="en-US" sz="1800" dirty="0" smtClean="0"/>
              <a:t>80% of urban trips involve just one person travelling alone</a:t>
            </a:r>
          </a:p>
          <a:p>
            <a:pPr algn="just"/>
            <a:endParaRPr lang="en-US" sz="1800" dirty="0" smtClean="0"/>
          </a:p>
          <a:p>
            <a:pPr marL="0" indent="0" algn="just">
              <a:buNone/>
            </a:pPr>
            <a:endParaRPr lang="en-US" sz="1800" dirty="0" smtClean="0"/>
          </a:p>
        </p:txBody>
      </p:sp>
      <p:pic>
        <p:nvPicPr>
          <p:cNvPr id="1026" name="Picture 2" descr="http://www.metalocus.es/content/es/system/files/file-images/ml_electricidad%20en%20el%20mundo_06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3" y="2667000"/>
            <a:ext cx="3667125" cy="24447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8" name="Picture 4" descr="http://www.ecori.org/storage/tail-pipe-with-smoke.jpg?__SQUARESPACE_CACHEVERSION=12983287279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12" y="2660650"/>
            <a:ext cx="3672060" cy="2451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30" name="Picture 6" descr="http://fm.cnbc.com/applications/cnbc.com/resources/img/editorial/2013/03/06/100529069-man-driving-alone-gettyp.1910x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8" y="3857625"/>
            <a:ext cx="3352799" cy="22392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852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4800600" cy="449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 </a:t>
            </a:r>
            <a:r>
              <a:rPr lang="en-US" sz="2000" b="1" dirty="0"/>
              <a:t>increase</a:t>
            </a:r>
            <a:r>
              <a:rPr lang="en-US" sz="2000" dirty="0"/>
              <a:t> the </a:t>
            </a:r>
            <a:r>
              <a:rPr lang="en-US" sz="2000" b="1" dirty="0"/>
              <a:t>share of walking, cycling and public transport </a:t>
            </a:r>
            <a:r>
              <a:rPr lang="en-US" sz="2000" dirty="0"/>
              <a:t>by developing for example cycling paths, public transport routes and bicycle parking spaces (Tampere City Strategy 2025)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increase </a:t>
            </a:r>
            <a:r>
              <a:rPr lang="en-US" sz="2000" dirty="0"/>
              <a:t>the share of </a:t>
            </a:r>
            <a:r>
              <a:rPr lang="en-US" sz="2000" b="1" dirty="0"/>
              <a:t>sustainable </a:t>
            </a:r>
            <a:r>
              <a:rPr lang="en-US" sz="2000" b="1" dirty="0" smtClean="0"/>
              <a:t>mobility </a:t>
            </a:r>
            <a:r>
              <a:rPr lang="en-US" sz="2000" dirty="0"/>
              <a:t>by opening traffic data, both real time and static in standard modes.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/>
              <a:t>Pilots</a:t>
            </a:r>
            <a:br>
              <a:rPr lang="en-US" dirty="0"/>
            </a:br>
            <a:r>
              <a:rPr lang="en-US" dirty="0" smtClean="0"/>
              <a:t>Tampere</a:t>
            </a:r>
            <a:endParaRPr lang="en-US" dirty="0"/>
          </a:p>
        </p:txBody>
      </p:sp>
      <p:pic>
        <p:nvPicPr>
          <p:cNvPr id="4" name="Kuva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10332"/>
          <a:stretch/>
        </p:blipFill>
        <p:spPr bwMode="auto">
          <a:xfrm>
            <a:off x="5210175" y="4800600"/>
            <a:ext cx="2293938" cy="1390650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447800"/>
            <a:ext cx="2270125" cy="1514475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visittampere.fi/file_attachment/get/Ilmakuva_Tampere_Taste%20of%20Tampere.jpg?attachment_id=28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33" y="3124200"/>
            <a:ext cx="2357581" cy="1539586"/>
          </a:xfrm>
          <a:prstGeom prst="rect">
            <a:avLst/>
          </a:prstGeom>
          <a:noFill/>
          <a:ln w="28575">
            <a:solidFill>
              <a:srgbClr val="CADB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5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4800600" cy="4495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Provide mobility information in an integrated and easy-to-use way using </a:t>
            </a:r>
            <a:r>
              <a:rPr lang="en-US" sz="2000" b="1" dirty="0" smtClean="0"/>
              <a:t>mobile devices</a:t>
            </a:r>
          </a:p>
          <a:p>
            <a:endParaRPr lang="en-US" sz="2000" dirty="0" smtClean="0"/>
          </a:p>
          <a:p>
            <a:r>
              <a:rPr lang="en-US" sz="2000" dirty="0" smtClean="0"/>
              <a:t>The services will integrate cycling, public transport and car route information with </a:t>
            </a:r>
            <a:r>
              <a:rPr lang="en-US" sz="2000" b="1" dirty="0" smtClean="0"/>
              <a:t>real-time</a:t>
            </a:r>
            <a:r>
              <a:rPr lang="en-US" sz="2000" dirty="0" smtClean="0"/>
              <a:t> traffic and </a:t>
            </a:r>
            <a:r>
              <a:rPr lang="en-US" sz="2000" b="1" dirty="0" smtClean="0"/>
              <a:t>weather data</a:t>
            </a:r>
          </a:p>
          <a:p>
            <a:endParaRPr lang="en-US" sz="2000" b="1" dirty="0"/>
          </a:p>
          <a:p>
            <a:r>
              <a:rPr lang="en-US" sz="2000" dirty="0" smtClean="0"/>
              <a:t>Provide </a:t>
            </a:r>
            <a:r>
              <a:rPr lang="en-US" sz="2000" b="1" dirty="0" smtClean="0"/>
              <a:t>energy and carbon footprint </a:t>
            </a:r>
            <a:r>
              <a:rPr lang="en-US" sz="2000" dirty="0" smtClean="0"/>
              <a:t>metering for the different </a:t>
            </a:r>
            <a:r>
              <a:rPr lang="en-US" sz="2000" b="1" dirty="0" smtClean="0"/>
              <a:t>transportation modes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</a:t>
            </a:r>
            <a:r>
              <a:rPr lang="fi-FI" dirty="0" smtClean="0"/>
              <a:t>) </a:t>
            </a:r>
            <a:r>
              <a:rPr lang="en-US" dirty="0"/>
              <a:t>Pilots</a:t>
            </a:r>
            <a:br>
              <a:rPr lang="en-US" dirty="0"/>
            </a:br>
            <a:r>
              <a:rPr lang="en-US" dirty="0" smtClean="0"/>
              <a:t>Tampere</a:t>
            </a:r>
            <a:endParaRPr lang="en-US" dirty="0"/>
          </a:p>
        </p:txBody>
      </p:sp>
      <p:pic>
        <p:nvPicPr>
          <p:cNvPr id="4" name="Kuva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 bwMode="auto">
          <a:xfrm>
            <a:off x="5355072" y="1524000"/>
            <a:ext cx="2993155" cy="2019300"/>
          </a:xfrm>
          <a:prstGeom prst="rect">
            <a:avLst/>
          </a:prstGeom>
          <a:noFill/>
          <a:ln w="28575">
            <a:solidFill>
              <a:srgbClr val="CADB2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us tamper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72" y="4000500"/>
            <a:ext cx="3014228" cy="2005832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72" y="4988272"/>
            <a:ext cx="1184482" cy="77228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030">
            <a:off x="2553304" y="5200696"/>
            <a:ext cx="617220" cy="7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316" l="6852" r="100000">
                        <a14:foregroundMark x1="27837" y1="15132" x2="33191" y2="17500"/>
                        <a14:foregroundMark x1="40792" y1="40395" x2="43255" y2="55132"/>
                        <a14:foregroundMark x1="35653" y1="47763" x2="33940" y2="50000"/>
                        <a14:foregroundMark x1="78373" y1="88684" x2="76660" y2="88553"/>
                        <a14:foregroundMark x1="81263" y1="94211" x2="85760" y2="93816"/>
                        <a14:foregroundMark x1="66702" y1="92763" x2="63490" y2="89342"/>
                        <a14:foregroundMark x1="56317" y1="80526" x2="56103" y2="86974"/>
                        <a14:foregroundMark x1="46039" y1="86447" x2="49572" y2="84868"/>
                        <a14:foregroundMark x1="43576" y1="88421" x2="45075" y2="87237"/>
                        <a14:foregroundMark x1="86617" y1="86184" x2="90685" y2="77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1180177"/>
            <a:ext cx="5943600" cy="48361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r>
              <a:rPr lang="fi-FI" dirty="0" smtClean="0"/>
              <a:t> </a:t>
            </a:r>
            <a:endParaRPr lang="en-US" dirty="0"/>
          </a:p>
        </p:txBody>
      </p:sp>
      <p:pic>
        <p:nvPicPr>
          <p:cNvPr id="5" name="Picture 2" descr="E:\PPT potx\New Logos\Ato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4050" y="4723691"/>
            <a:ext cx="762000" cy="2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4440" y="5109776"/>
            <a:ext cx="536863" cy="36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34441" y="4389907"/>
            <a:ext cx="1503218" cy="33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5552782"/>
            <a:ext cx="381000" cy="4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0703" y="5561193"/>
            <a:ext cx="1028700" cy="33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 descr="Logo Quaeryon origina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26805" y="5732495"/>
            <a:ext cx="1506093" cy="40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2899" y="5594911"/>
            <a:ext cx="648901" cy="53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096000" y="6062246"/>
            <a:ext cx="801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800" dirty="0" err="1">
                <a:latin typeface="Verdana" pitchFamily="34" charset="0"/>
              </a:rPr>
              <a:t>Municipality</a:t>
            </a:r>
            <a:r>
              <a:rPr lang="es-ES" sz="800" dirty="0">
                <a:latin typeface="Verdana" pitchFamily="34" charset="0"/>
              </a:rPr>
              <a:t> </a:t>
            </a:r>
            <a:r>
              <a:rPr lang="es-ES" sz="800" dirty="0" smtClean="0">
                <a:latin typeface="Verdana" pitchFamily="34" charset="0"/>
              </a:rPr>
              <a:t/>
            </a:r>
            <a:br>
              <a:rPr lang="es-ES" sz="800" dirty="0" smtClean="0">
                <a:latin typeface="Verdana" pitchFamily="34" charset="0"/>
              </a:rPr>
            </a:br>
            <a:r>
              <a:rPr lang="es-ES" sz="800" dirty="0" smtClean="0">
                <a:latin typeface="Verdana" pitchFamily="34" charset="0"/>
              </a:rPr>
              <a:t>of </a:t>
            </a:r>
            <a:r>
              <a:rPr lang="es-ES" sz="800" dirty="0" err="1">
                <a:latin typeface="Verdana" pitchFamily="34" charset="0"/>
              </a:rPr>
              <a:t>Genoa</a:t>
            </a:r>
            <a:endParaRPr lang="en-US" sz="800" dirty="0">
              <a:latin typeface="Verdana" pitchFamily="34" charset="0"/>
            </a:endParaRPr>
          </a:p>
        </p:txBody>
      </p:sp>
      <p:pic>
        <p:nvPicPr>
          <p:cNvPr id="13" name="Immagine 1" descr="softec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5732494"/>
            <a:ext cx="1219200" cy="38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0892" y="1286164"/>
            <a:ext cx="1295399" cy="53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681" y="1905000"/>
            <a:ext cx="466219" cy="50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3928690" y="2405754"/>
            <a:ext cx="83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800" dirty="0" err="1" smtClean="0">
                <a:latin typeface="Verdana" pitchFamily="34" charset="0"/>
              </a:rPr>
              <a:t>Municipality</a:t>
            </a:r>
            <a:r>
              <a:rPr lang="es-ES" sz="800" dirty="0" smtClean="0">
                <a:latin typeface="Verdana" pitchFamily="34" charset="0"/>
              </a:rPr>
              <a:t/>
            </a:r>
            <a:br>
              <a:rPr lang="es-ES" sz="800" dirty="0" smtClean="0">
                <a:latin typeface="Verdana" pitchFamily="34" charset="0"/>
              </a:rPr>
            </a:br>
            <a:r>
              <a:rPr lang="es-ES" sz="800" dirty="0" smtClean="0">
                <a:latin typeface="Verdana" pitchFamily="34" charset="0"/>
              </a:rPr>
              <a:t>of </a:t>
            </a:r>
            <a:r>
              <a:rPr lang="es-ES" sz="800" dirty="0" err="1">
                <a:latin typeface="Verdana" pitchFamily="34" charset="0"/>
              </a:rPr>
              <a:t>Tampere</a:t>
            </a:r>
            <a:endParaRPr lang="en-US" sz="800" dirty="0">
              <a:latin typeface="Verdan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724400" y="2113654"/>
            <a:ext cx="1219200" cy="324746"/>
          </a:xfrm>
          <a:prstGeom prst="line">
            <a:avLst/>
          </a:prstGeom>
          <a:ln>
            <a:solidFill>
              <a:srgbClr val="CADB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67000" y="5115334"/>
            <a:ext cx="1309256" cy="0"/>
          </a:xfrm>
          <a:prstGeom prst="line">
            <a:avLst/>
          </a:prstGeom>
          <a:ln>
            <a:solidFill>
              <a:srgbClr val="CADB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73677" y="4934724"/>
            <a:ext cx="659222" cy="797770"/>
          </a:xfrm>
          <a:prstGeom prst="line">
            <a:avLst/>
          </a:prstGeom>
          <a:ln>
            <a:solidFill>
              <a:srgbClr val="CADB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r>
              <a:rPr lang="fi-FI" dirty="0" smtClean="0"/>
              <a:t> </a:t>
            </a:r>
            <a:endParaRPr lang="en-US" dirty="0"/>
          </a:p>
        </p:txBody>
      </p:sp>
      <p:pic>
        <p:nvPicPr>
          <p:cNvPr id="5" name="Picture 2" descr="E:\PPT potx\New Logos\Ato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710" y="3886200"/>
            <a:ext cx="990600" cy="36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2872" y="3807095"/>
            <a:ext cx="762000" cy="51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1612" y="2057400"/>
            <a:ext cx="171586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2485" y="5102858"/>
            <a:ext cx="509587" cy="61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2263" y="2067921"/>
            <a:ext cx="1408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 descr="Logo Quaeryon origin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694" y="4690093"/>
            <a:ext cx="1958016" cy="52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6772" y="1838468"/>
            <a:ext cx="762000" cy="63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266772" y="2495921"/>
            <a:ext cx="8607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800" dirty="0" err="1">
                <a:latin typeface="Verdana" pitchFamily="34" charset="0"/>
              </a:rPr>
              <a:t>Municipality</a:t>
            </a:r>
            <a:r>
              <a:rPr lang="es-ES" sz="800" dirty="0">
                <a:latin typeface="Verdana" pitchFamily="34" charset="0"/>
              </a:rPr>
              <a:t> </a:t>
            </a:r>
            <a:r>
              <a:rPr lang="es-ES" sz="800" dirty="0" smtClean="0">
                <a:latin typeface="Verdana" pitchFamily="34" charset="0"/>
              </a:rPr>
              <a:t/>
            </a:r>
            <a:br>
              <a:rPr lang="es-ES" sz="800" dirty="0" smtClean="0">
                <a:latin typeface="Verdana" pitchFamily="34" charset="0"/>
              </a:rPr>
            </a:br>
            <a:r>
              <a:rPr lang="es-ES" sz="800" dirty="0" smtClean="0">
                <a:latin typeface="Verdana" pitchFamily="34" charset="0"/>
              </a:rPr>
              <a:t>of </a:t>
            </a:r>
            <a:r>
              <a:rPr lang="es-ES" sz="800" dirty="0" err="1">
                <a:latin typeface="Verdana" pitchFamily="34" charset="0"/>
              </a:rPr>
              <a:t>Genoa</a:t>
            </a:r>
            <a:endParaRPr lang="en-US" sz="800" dirty="0">
              <a:latin typeface="Verdana" pitchFamily="34" charset="0"/>
            </a:endParaRPr>
          </a:p>
        </p:txBody>
      </p:sp>
      <p:pic>
        <p:nvPicPr>
          <p:cNvPr id="13" name="Immagine 1" descr="softec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221" y="5410200"/>
            <a:ext cx="1371600" cy="4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07072" y="1981200"/>
            <a:ext cx="1295399" cy="53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575072" y="2482844"/>
            <a:ext cx="83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800" dirty="0" err="1" smtClean="0">
                <a:latin typeface="Verdana" pitchFamily="34" charset="0"/>
              </a:rPr>
              <a:t>Municipality</a:t>
            </a:r>
            <a:r>
              <a:rPr lang="es-ES" sz="800" dirty="0" smtClean="0">
                <a:latin typeface="Verdana" pitchFamily="34" charset="0"/>
              </a:rPr>
              <a:t/>
            </a:r>
            <a:br>
              <a:rPr lang="es-ES" sz="800" dirty="0" smtClean="0">
                <a:latin typeface="Verdana" pitchFamily="34" charset="0"/>
              </a:rPr>
            </a:br>
            <a:r>
              <a:rPr lang="es-ES" sz="800" dirty="0" smtClean="0">
                <a:latin typeface="Verdana" pitchFamily="34" charset="0"/>
              </a:rPr>
              <a:t>of </a:t>
            </a:r>
            <a:r>
              <a:rPr lang="es-ES" sz="800" dirty="0" err="1">
                <a:latin typeface="Verdana" pitchFamily="34" charset="0"/>
              </a:rPr>
              <a:t>Tampere</a:t>
            </a:r>
            <a:endParaRPr lang="en-US" sz="800" dirty="0">
              <a:latin typeface="Verdana" pitchFamily="34" charset="0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217" y="1898644"/>
            <a:ext cx="54391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12944" y="1436979"/>
            <a:ext cx="347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28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Public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rgbClr val="828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authorities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7808" y="3217118"/>
            <a:ext cx="347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28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Enterprise/Industry</a:t>
            </a:r>
            <a:r>
              <a:rPr lang="fi-FI" dirty="0" smtClean="0"/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435672" y="1371600"/>
            <a:ext cx="347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28E0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Research</a:t>
            </a:r>
            <a:r>
              <a:rPr lang="en-US" dirty="0" smtClean="0"/>
              <a:t> </a:t>
            </a:r>
            <a:r>
              <a:rPr lang="fi-FI" dirty="0" smtClean="0"/>
              <a:t> </a:t>
            </a:r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316" l="6852" r="100000">
                        <a14:foregroundMark x1="27837" y1="15132" x2="33191" y2="17500"/>
                        <a14:foregroundMark x1="40792" y1="40395" x2="43255" y2="55132"/>
                        <a14:foregroundMark x1="35653" y1="47763" x2="33940" y2="50000"/>
                        <a14:foregroundMark x1="78373" y1="88684" x2="76660" y2="88553"/>
                        <a14:foregroundMark x1="81263" y1="94211" x2="85760" y2="93816"/>
                        <a14:foregroundMark x1="66702" y1="92763" x2="63490" y2="89342"/>
                        <a14:foregroundMark x1="56317" y1="80526" x2="56103" y2="86974"/>
                        <a14:foregroundMark x1="46039" y1="86447" x2="49572" y2="84868"/>
                        <a14:foregroundMark x1="43576" y1="88421" x2="45075" y2="87237"/>
                        <a14:foregroundMark x1="86617" y1="86184" x2="90685" y2="77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2319" y="3002916"/>
            <a:ext cx="36670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689225"/>
          </a:xfrm>
        </p:spPr>
        <p:txBody>
          <a:bodyPr/>
          <a:lstStyle/>
          <a:p>
            <a:r>
              <a:rPr lang="en-US" dirty="0" smtClean="0"/>
              <a:t>GREEN, MULTIMODAL, PERSONALIZED, SUSTAINABLE, SAFE AND PRIVATE, RELIABLE AND EXTENSIBLE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23108" y="1752600"/>
            <a:ext cx="6629401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ounded Rectangle 26"/>
          <p:cNvSpPr/>
          <p:nvPr/>
        </p:nvSpPr>
        <p:spPr>
          <a:xfrm>
            <a:off x="1323109" y="2667000"/>
            <a:ext cx="6629400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11</a:t>
            </a:r>
            <a:endParaRPr lang="es-ES" dirty="0"/>
          </a:p>
        </p:txBody>
      </p:sp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38200" y="6172200"/>
            <a:ext cx="574477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1219200"/>
            <a:ext cx="1066800" cy="304800"/>
          </a:xfrm>
          <a:prstGeom prst="rect">
            <a:avLst/>
          </a:prstGeom>
          <a:solidFill>
            <a:srgbClr val="CADB2A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6200" y="1219200"/>
            <a:ext cx="990600" cy="30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_tradn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0" y="4648200"/>
            <a:ext cx="2133600" cy="304800"/>
          </a:xfrm>
          <a:prstGeom prst="rect">
            <a:avLst/>
          </a:prstGeom>
          <a:solidFill>
            <a:srgbClr val="CADB2A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Subtitle 2"/>
          <p:cNvSpPr txBox="1">
            <a:spLocks/>
          </p:cNvSpPr>
          <p:nvPr/>
        </p:nvSpPr>
        <p:spPr>
          <a:xfrm>
            <a:off x="76200" y="4633556"/>
            <a:ext cx="2057400" cy="319444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Coordinator’s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00200" y="6096000"/>
            <a:ext cx="4114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This project has received funding from the European Union’s Seventh Framework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for research, technological development and demonstration under grant agreement no </a:t>
            </a:r>
            <a:r>
              <a:rPr lang="es-ES" sz="900" dirty="0" smtClean="0">
                <a:solidFill>
                  <a:schemeClr val="bg1">
                    <a:lumMod val="50000"/>
                  </a:schemeClr>
                </a:solidFill>
              </a:rPr>
              <a:t>608885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04900" y="5148501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91919"/>
                </a:solidFill>
              </a:rPr>
              <a:t>Susana Palomares(ATOS) 	       </a:t>
            </a:r>
            <a:r>
              <a:rPr lang="en-US" sz="1600" dirty="0">
                <a:solidFill>
                  <a:srgbClr val="828E0E"/>
                </a:solidFill>
              </a:rPr>
              <a:t>susana.palomares</a:t>
            </a:r>
            <a:r>
              <a:rPr lang="en-US" sz="1600" dirty="0" smtClean="0">
                <a:solidFill>
                  <a:srgbClr val="828E0E"/>
                </a:solidFill>
              </a:rPr>
              <a:t>@atos.net</a:t>
            </a:r>
          </a:p>
          <a:p>
            <a:r>
              <a:rPr lang="en-US" sz="1600" dirty="0" err="1" smtClean="0">
                <a:solidFill>
                  <a:srgbClr val="191919"/>
                </a:solidFill>
              </a:rPr>
              <a:t>Begoña</a:t>
            </a:r>
            <a:r>
              <a:rPr lang="en-US" sz="1600" dirty="0" smtClean="0">
                <a:solidFill>
                  <a:srgbClr val="191919"/>
                </a:solidFill>
              </a:rPr>
              <a:t>  </a:t>
            </a:r>
            <a:r>
              <a:rPr lang="en-US" sz="1600" dirty="0" err="1" smtClean="0">
                <a:solidFill>
                  <a:srgbClr val="191919"/>
                </a:solidFill>
              </a:rPr>
              <a:t>Molinete</a:t>
            </a:r>
            <a:r>
              <a:rPr lang="en-US" sz="1600" dirty="0" smtClean="0">
                <a:solidFill>
                  <a:srgbClr val="191919"/>
                </a:solidFill>
              </a:rPr>
              <a:t>  (TECNALIA)	       </a:t>
            </a:r>
            <a:r>
              <a:rPr lang="en-US" sz="1600" dirty="0">
                <a:solidFill>
                  <a:srgbClr val="828E0E"/>
                </a:solidFill>
              </a:rPr>
              <a:t>begona.molinete@tecnalia.com</a:t>
            </a:r>
            <a:endParaRPr lang="en-US" dirty="0" smtClean="0">
              <a:solidFill>
                <a:srgbClr val="51008E"/>
              </a:solidFill>
            </a:endParaRPr>
          </a:p>
        </p:txBody>
      </p:sp>
      <p:pic>
        <p:nvPicPr>
          <p:cNvPr id="34" name="Picture 33" descr="logo_MOVeUS_v4_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255" y="304800"/>
            <a:ext cx="3751489" cy="672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Date Placeholder 3"/>
          <p:cNvSpPr txBox="1">
            <a:spLocks/>
          </p:cNvSpPr>
          <p:nvPr/>
        </p:nvSpPr>
        <p:spPr>
          <a:xfrm>
            <a:off x="7010400" y="617220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426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28E0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moveus-project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.eu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Picture 2" descr="E:\PPT potx\New Logos\At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4459" y="1924780"/>
            <a:ext cx="990600" cy="36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2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0649" y="1865314"/>
            <a:ext cx="762000" cy="51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7440" y="1886680"/>
            <a:ext cx="171586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" descr="Logo Quaeryon origin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1168" y="2823814"/>
            <a:ext cx="1697182" cy="45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9122" y="2743200"/>
            <a:ext cx="509587" cy="61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9637" y="2821607"/>
            <a:ext cx="1394517" cy="4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76110" y="2785605"/>
            <a:ext cx="1285244" cy="53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ounded Rectangle 56"/>
          <p:cNvSpPr/>
          <p:nvPr/>
        </p:nvSpPr>
        <p:spPr>
          <a:xfrm>
            <a:off x="1323109" y="3581400"/>
            <a:ext cx="6629400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8759" y="3700990"/>
            <a:ext cx="617496" cy="51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TextBox 12"/>
          <p:cNvSpPr txBox="1">
            <a:spLocks noChangeArrowheads="1"/>
          </p:cNvSpPr>
          <p:nvPr/>
        </p:nvSpPr>
        <p:spPr bwMode="auto">
          <a:xfrm>
            <a:off x="2660650" y="3831022"/>
            <a:ext cx="1454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800" dirty="0" err="1">
                <a:latin typeface="Verdana" pitchFamily="34" charset="0"/>
              </a:rPr>
              <a:t>Municipality</a:t>
            </a:r>
            <a:r>
              <a:rPr lang="es-ES" sz="800" dirty="0">
                <a:latin typeface="Verdana" pitchFamily="34" charset="0"/>
              </a:rPr>
              <a:t> </a:t>
            </a:r>
            <a:r>
              <a:rPr lang="es-ES" sz="800" dirty="0" smtClean="0">
                <a:latin typeface="Verdana" pitchFamily="34" charset="0"/>
              </a:rPr>
              <a:t/>
            </a:r>
            <a:br>
              <a:rPr lang="es-ES" sz="800" dirty="0" smtClean="0">
                <a:latin typeface="Verdana" pitchFamily="34" charset="0"/>
              </a:rPr>
            </a:br>
            <a:r>
              <a:rPr lang="es-ES" sz="800" dirty="0" smtClean="0">
                <a:latin typeface="Verdana" pitchFamily="34" charset="0"/>
              </a:rPr>
              <a:t>of </a:t>
            </a:r>
            <a:r>
              <a:rPr lang="es-ES" sz="800" dirty="0" err="1">
                <a:latin typeface="Verdana" pitchFamily="34" charset="0"/>
              </a:rPr>
              <a:t>Genoa</a:t>
            </a:r>
            <a:endParaRPr lang="en-US" sz="800" dirty="0">
              <a:latin typeface="Verdana" pitchFamily="34" charset="0"/>
            </a:endParaRPr>
          </a:p>
        </p:txBody>
      </p:sp>
      <p:pic>
        <p:nvPicPr>
          <p:cNvPr id="63" name="Immagine 1" descr="softec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990109" y="3790094"/>
            <a:ext cx="1191491" cy="37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91199" y="3720970"/>
            <a:ext cx="484909" cy="52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18"/>
          <p:cNvSpPr txBox="1">
            <a:spLocks noChangeArrowheads="1"/>
          </p:cNvSpPr>
          <p:nvPr/>
        </p:nvSpPr>
        <p:spPr bwMode="auto">
          <a:xfrm>
            <a:off x="6248400" y="3810000"/>
            <a:ext cx="83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800" dirty="0" err="1" smtClean="0">
                <a:latin typeface="Verdana" pitchFamily="34" charset="0"/>
              </a:rPr>
              <a:t>Municipality</a:t>
            </a:r>
            <a:r>
              <a:rPr lang="es-ES" sz="800" dirty="0" smtClean="0">
                <a:latin typeface="Verdana" pitchFamily="34" charset="0"/>
              </a:rPr>
              <a:t/>
            </a:r>
            <a:br>
              <a:rPr lang="es-ES" sz="800" dirty="0" smtClean="0">
                <a:latin typeface="Verdana" pitchFamily="34" charset="0"/>
              </a:rPr>
            </a:br>
            <a:r>
              <a:rPr lang="es-ES" sz="800" dirty="0" smtClean="0">
                <a:latin typeface="Verdana" pitchFamily="34" charset="0"/>
              </a:rPr>
              <a:t>of </a:t>
            </a:r>
            <a:r>
              <a:rPr lang="es-ES" sz="800" dirty="0" err="1">
                <a:latin typeface="Verdana" pitchFamily="34" charset="0"/>
              </a:rPr>
              <a:t>Tampere</a:t>
            </a:r>
            <a:endParaRPr lang="en-US" sz="800" dirty="0">
              <a:latin typeface="Verdana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0" y="1523999"/>
            <a:ext cx="9144000" cy="180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0" y="4953000"/>
            <a:ext cx="9144000" cy="18000"/>
          </a:xfrm>
          <a:prstGeom prst="rect">
            <a:avLst/>
          </a:prstGeom>
          <a:solidFill>
            <a:srgbClr val="828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9BC5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Rationale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0292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Cities have a huge potential for energy saving by </a:t>
            </a:r>
            <a:r>
              <a:rPr lang="en-US" sz="1800" b="1" dirty="0" smtClean="0"/>
              <a:t>improving mobility services </a:t>
            </a:r>
            <a:r>
              <a:rPr lang="en-US" sz="1800" dirty="0" smtClean="0"/>
              <a:t>thought</a:t>
            </a:r>
          </a:p>
          <a:p>
            <a:pPr lvl="1" algn="just"/>
            <a:r>
              <a:rPr lang="en-US" sz="1800" dirty="0" smtClean="0"/>
              <a:t>Smarter use of transport resources</a:t>
            </a:r>
          </a:p>
          <a:p>
            <a:pPr lvl="1" algn="just"/>
            <a:r>
              <a:rPr lang="en-US" sz="1800" dirty="0" smtClean="0"/>
              <a:t>Intelligent technology 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algn="just"/>
            <a:endParaRPr lang="en-US" sz="1800" dirty="0" smtClean="0"/>
          </a:p>
        </p:txBody>
      </p:sp>
      <p:sp>
        <p:nvSpPr>
          <p:cNvPr id="22" name="Right Arrow 21"/>
          <p:cNvSpPr/>
          <p:nvPr/>
        </p:nvSpPr>
        <p:spPr>
          <a:xfrm>
            <a:off x="4038600" y="4216400"/>
            <a:ext cx="1117600" cy="304800"/>
          </a:xfrm>
          <a:prstGeom prst="rightArrow">
            <a:avLst/>
          </a:prstGeom>
          <a:gradFill flip="none" rotWithShape="1">
            <a:gsLst>
              <a:gs pos="417">
                <a:srgbClr val="FF0000"/>
              </a:gs>
              <a:gs pos="43000">
                <a:srgbClr val="828E0E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resources0.news.com.au/images/2011/06/11/1226073/326064-air-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5"/>
          <a:stretch/>
        </p:blipFill>
        <p:spPr bwMode="auto">
          <a:xfrm>
            <a:off x="533400" y="3225800"/>
            <a:ext cx="3205537" cy="215582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zetaestaticos.com/cordoba/img/noticias/0/858/858969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r="15230"/>
          <a:stretch/>
        </p:blipFill>
        <p:spPr bwMode="auto">
          <a:xfrm>
            <a:off x="5438775" y="3254375"/>
            <a:ext cx="3205537" cy="2155825"/>
          </a:xfrm>
          <a:prstGeom prst="rect">
            <a:avLst/>
          </a:prstGeom>
          <a:noFill/>
          <a:ln w="57150">
            <a:solidFill>
              <a:srgbClr val="CADB2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93920"/>
            <a:ext cx="398806" cy="33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20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Rationale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9144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ITS systems can help </a:t>
            </a:r>
            <a:r>
              <a:rPr lang="en-US" sz="1800" b="1" dirty="0" smtClean="0"/>
              <a:t>to reduce emissions </a:t>
            </a:r>
            <a:r>
              <a:rPr lang="en-US" sz="1800" dirty="0" smtClean="0"/>
              <a:t>and </a:t>
            </a:r>
            <a:r>
              <a:rPr lang="en-US" sz="1800" b="1" dirty="0" smtClean="0"/>
              <a:t>save energy </a:t>
            </a:r>
            <a:r>
              <a:rPr lang="en-US" sz="1800" dirty="0" smtClean="0"/>
              <a:t>thought a </a:t>
            </a:r>
            <a:r>
              <a:rPr lang="en-US" sz="1800" b="1" dirty="0" smtClean="0"/>
              <a:t>better demand management</a:t>
            </a:r>
            <a:r>
              <a:rPr lang="en-US" sz="1800" dirty="0" smtClean="0"/>
              <a:t> and providing the right information to people for taking more </a:t>
            </a:r>
            <a:r>
              <a:rPr lang="en-US" sz="1800" b="1" dirty="0" smtClean="0"/>
              <a:t>energy efficient decisions</a:t>
            </a:r>
            <a:r>
              <a:rPr lang="en-US" sz="1800" dirty="0" smtClean="0"/>
              <a:t> when choosing from different transportation modes</a:t>
            </a:r>
            <a:endParaRPr lang="en-US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94" y="4202716"/>
            <a:ext cx="471027" cy="6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33" y="2895600"/>
            <a:ext cx="996950" cy="57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904">
            <a:off x="3515706" y="3331904"/>
            <a:ext cx="1684474" cy="1684474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5202619"/>
            <a:ext cx="670457" cy="112789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69" y="2807992"/>
            <a:ext cx="667557" cy="621467"/>
          </a:xfrm>
          <a:prstGeom prst="rect">
            <a:avLst/>
          </a:prstGeom>
        </p:spPr>
      </p:pic>
      <p:pic>
        <p:nvPicPr>
          <p:cNvPr id="29" name="Picture 27" descr="carpooling 6.png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26" y="3974595"/>
            <a:ext cx="990600" cy="59436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38" y="2618230"/>
            <a:ext cx="810769" cy="4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Rationale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9144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ITS systems can help </a:t>
            </a:r>
            <a:r>
              <a:rPr lang="en-US" sz="1800" b="1" dirty="0" smtClean="0"/>
              <a:t>to reduce emissions </a:t>
            </a:r>
            <a:r>
              <a:rPr lang="en-US" sz="1800" dirty="0" smtClean="0"/>
              <a:t>and </a:t>
            </a:r>
            <a:r>
              <a:rPr lang="en-US" sz="1800" b="1" dirty="0" smtClean="0"/>
              <a:t>save energy </a:t>
            </a:r>
            <a:r>
              <a:rPr lang="en-US" sz="1800" dirty="0" smtClean="0"/>
              <a:t>thought a </a:t>
            </a:r>
            <a:r>
              <a:rPr lang="en-US" sz="1800" b="1" dirty="0" smtClean="0"/>
              <a:t>better demand management</a:t>
            </a:r>
            <a:r>
              <a:rPr lang="en-US" sz="1800" dirty="0" smtClean="0"/>
              <a:t> and providing the right information to people for taking more </a:t>
            </a:r>
            <a:r>
              <a:rPr lang="en-US" sz="1800" b="1" dirty="0" smtClean="0"/>
              <a:t>energy efficient decisions</a:t>
            </a:r>
            <a:r>
              <a:rPr lang="en-US" sz="1800" dirty="0" smtClean="0"/>
              <a:t> when choosing from different transportation modes</a:t>
            </a:r>
            <a:endParaRPr lang="en-US" sz="1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394" y="4202716"/>
            <a:ext cx="471027" cy="6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33" y="2895600"/>
            <a:ext cx="996950" cy="57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925">
            <a:off x="3515706" y="3331904"/>
            <a:ext cx="1684474" cy="168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5202619"/>
            <a:ext cx="670457" cy="1127893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69" y="2807992"/>
            <a:ext cx="667557" cy="621467"/>
          </a:xfrm>
          <a:prstGeom prst="rect">
            <a:avLst/>
          </a:prstGeom>
        </p:spPr>
      </p:pic>
      <p:pic>
        <p:nvPicPr>
          <p:cNvPr id="19" name="Picture 27" descr="carpooling 6.png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26" y="3974595"/>
            <a:ext cx="990600" cy="59436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6" y="3653817"/>
            <a:ext cx="588293" cy="1097798"/>
          </a:xfrm>
          <a:prstGeom prst="rect">
            <a:avLst/>
          </a:prstGeom>
        </p:spPr>
      </p:pic>
      <p:pic>
        <p:nvPicPr>
          <p:cNvPr id="22" name="Picture 8" descr="logo_MOVeUS_v4_fina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486" y="4038600"/>
            <a:ext cx="1252714" cy="2246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38" y="2618230"/>
            <a:ext cx="810769" cy="4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Rationale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9144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ITS systems can help </a:t>
            </a:r>
            <a:r>
              <a:rPr lang="en-US" sz="1800" b="1" dirty="0" smtClean="0"/>
              <a:t>to reduce emissions </a:t>
            </a:r>
            <a:r>
              <a:rPr lang="en-US" sz="1800" dirty="0" smtClean="0"/>
              <a:t>and </a:t>
            </a:r>
            <a:r>
              <a:rPr lang="en-US" sz="1800" b="1" dirty="0" smtClean="0"/>
              <a:t>save energy </a:t>
            </a:r>
            <a:r>
              <a:rPr lang="en-US" sz="1800" dirty="0" smtClean="0"/>
              <a:t>thought a </a:t>
            </a:r>
            <a:r>
              <a:rPr lang="en-US" sz="1800" b="1" dirty="0" smtClean="0"/>
              <a:t>better demand management</a:t>
            </a:r>
            <a:r>
              <a:rPr lang="en-US" sz="1800" dirty="0" smtClean="0"/>
              <a:t> and providing the right information to people for taking more </a:t>
            </a:r>
            <a:r>
              <a:rPr lang="en-US" sz="1800" b="1" dirty="0" smtClean="0"/>
              <a:t>energy efficient decisions</a:t>
            </a:r>
            <a:r>
              <a:rPr lang="en-US" sz="1800" dirty="0" smtClean="0"/>
              <a:t> when choosing from different transportation modes</a:t>
            </a:r>
            <a:endParaRPr lang="en-US" sz="1800" dirty="0"/>
          </a:p>
        </p:txBody>
      </p:sp>
      <p:pic>
        <p:nvPicPr>
          <p:cNvPr id="28" name="Picture 27" descr="carpooling 6.pn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77" y="4209227"/>
            <a:ext cx="843164" cy="58832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77" y="4965241"/>
            <a:ext cx="817387" cy="53294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6345">
            <a:off x="1753706" y="5126842"/>
            <a:ext cx="425931" cy="497280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6" y="3476191"/>
            <a:ext cx="817387" cy="532941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030">
            <a:off x="2555002" y="3651629"/>
            <a:ext cx="425931" cy="497280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72" y="2745862"/>
            <a:ext cx="667557" cy="621467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38" y="2448049"/>
            <a:ext cx="810769" cy="405385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93" y="3079550"/>
            <a:ext cx="817387" cy="532941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085">
            <a:off x="4161622" y="3241151"/>
            <a:ext cx="425931" cy="497280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84" y="2768815"/>
            <a:ext cx="996950" cy="57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36" y="3476192"/>
            <a:ext cx="817387" cy="532941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3987">
            <a:off x="5888071" y="3651393"/>
            <a:ext cx="425931" cy="497280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01" y="4209227"/>
            <a:ext cx="471027" cy="6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4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34" y="4893864"/>
            <a:ext cx="817387" cy="532941"/>
          </a:xfrm>
          <a:prstGeom prst="rect">
            <a:avLst/>
          </a:prstGeom>
        </p:spPr>
      </p:pic>
      <p:pic>
        <p:nvPicPr>
          <p:cNvPr id="45" name="4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8703">
            <a:off x="6854269" y="5069065"/>
            <a:ext cx="425931" cy="497280"/>
          </a:xfrm>
          <a:prstGeom prst="rect">
            <a:avLst/>
          </a:prstGeom>
        </p:spPr>
      </p:pic>
      <p:pic>
        <p:nvPicPr>
          <p:cNvPr id="46" name="4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5202619"/>
            <a:ext cx="670457" cy="1127893"/>
          </a:xfrm>
          <a:prstGeom prst="rect">
            <a:avLst/>
          </a:prstGeom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32" y="4173838"/>
            <a:ext cx="481265" cy="898075"/>
          </a:xfrm>
          <a:prstGeom prst="rect">
            <a:avLst/>
          </a:prstGeom>
        </p:spPr>
      </p:pic>
      <p:pic>
        <p:nvPicPr>
          <p:cNvPr id="48" name="Picture 8" descr="logo_MOVeUS_v4_fin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4435476"/>
            <a:ext cx="1024809" cy="183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16" y="3886200"/>
            <a:ext cx="618176" cy="48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2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Rationale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914400"/>
          </a:xfrm>
        </p:spPr>
        <p:txBody>
          <a:bodyPr>
            <a:normAutofit/>
          </a:bodyPr>
          <a:lstStyle/>
          <a:p>
            <a:pPr algn="just"/>
            <a:r>
              <a:rPr lang="en-US" sz="1800" dirty="0" smtClean="0"/>
              <a:t>ITS systems can help </a:t>
            </a:r>
            <a:r>
              <a:rPr lang="en-US" sz="1800" b="1" dirty="0" smtClean="0"/>
              <a:t>to reduce emissions </a:t>
            </a:r>
            <a:r>
              <a:rPr lang="en-US" sz="1800" dirty="0" smtClean="0"/>
              <a:t>and </a:t>
            </a:r>
            <a:r>
              <a:rPr lang="en-US" sz="1800" b="1" dirty="0" smtClean="0"/>
              <a:t>save energy </a:t>
            </a:r>
            <a:r>
              <a:rPr lang="en-US" sz="1800" dirty="0" smtClean="0"/>
              <a:t>thought a </a:t>
            </a:r>
            <a:r>
              <a:rPr lang="en-US" sz="1800" b="1" dirty="0" smtClean="0"/>
              <a:t>better demand management</a:t>
            </a:r>
            <a:r>
              <a:rPr lang="en-US" sz="1800" dirty="0" smtClean="0"/>
              <a:t> and providing the right information to people for taking more </a:t>
            </a:r>
            <a:r>
              <a:rPr lang="en-US" sz="1800" b="1" dirty="0" smtClean="0"/>
              <a:t>energy efficient decisions</a:t>
            </a:r>
            <a:r>
              <a:rPr lang="en-US" sz="1800" dirty="0" smtClean="0"/>
              <a:t> when choosing from different transportation modes</a:t>
            </a:r>
            <a:endParaRPr lang="en-US" sz="1800" dirty="0"/>
          </a:p>
        </p:txBody>
      </p:sp>
      <p:pic>
        <p:nvPicPr>
          <p:cNvPr id="28" name="Picture 27" descr="carpooling 6.pn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77" y="4209227"/>
            <a:ext cx="843164" cy="58832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77" y="4965241"/>
            <a:ext cx="817387" cy="53294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6345">
            <a:off x="1753706" y="5126842"/>
            <a:ext cx="425931" cy="497280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6" y="3476191"/>
            <a:ext cx="817387" cy="532941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030">
            <a:off x="2555002" y="3651629"/>
            <a:ext cx="425931" cy="497280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72" y="2745862"/>
            <a:ext cx="667557" cy="621467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38" y="2448049"/>
            <a:ext cx="810769" cy="405385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93" y="3079550"/>
            <a:ext cx="817387" cy="532941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085">
            <a:off x="4161622" y="3241151"/>
            <a:ext cx="425931" cy="497280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684" y="2768815"/>
            <a:ext cx="996950" cy="57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36" y="3476192"/>
            <a:ext cx="817387" cy="532941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3987">
            <a:off x="5888071" y="3651393"/>
            <a:ext cx="425931" cy="497280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01" y="4209227"/>
            <a:ext cx="471027" cy="6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4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34" y="4893864"/>
            <a:ext cx="817387" cy="532941"/>
          </a:xfrm>
          <a:prstGeom prst="rect">
            <a:avLst/>
          </a:prstGeom>
        </p:spPr>
      </p:pic>
      <p:pic>
        <p:nvPicPr>
          <p:cNvPr id="45" name="4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8703">
            <a:off x="6854269" y="5069065"/>
            <a:ext cx="425931" cy="497280"/>
          </a:xfrm>
          <a:prstGeom prst="rect">
            <a:avLst/>
          </a:prstGeom>
        </p:spPr>
      </p:pic>
      <p:pic>
        <p:nvPicPr>
          <p:cNvPr id="46" name="4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5202619"/>
            <a:ext cx="670457" cy="1127893"/>
          </a:xfrm>
          <a:prstGeom prst="rect">
            <a:avLst/>
          </a:prstGeom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32" y="4173838"/>
            <a:ext cx="481265" cy="898075"/>
          </a:xfrm>
          <a:prstGeom prst="rect">
            <a:avLst/>
          </a:prstGeom>
        </p:spPr>
      </p:pic>
      <p:pic>
        <p:nvPicPr>
          <p:cNvPr id="48" name="Picture 8" descr="logo_MOVeUS_v4_fin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4435476"/>
            <a:ext cx="1024809" cy="183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16" y="3886200"/>
            <a:ext cx="618176" cy="48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38" y="2801151"/>
            <a:ext cx="514385" cy="4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en-US" sz="1800" dirty="0" smtClean="0">
                <a:ea typeface="ＭＳ Ｐゴシック" pitchFamily="34" charset="-128"/>
              </a:rPr>
              <a:t>The main goal of </a:t>
            </a:r>
            <a:r>
              <a:rPr lang="en-US" altLang="en-US" sz="1800" b="1" dirty="0" err="1" smtClean="0">
                <a:ea typeface="ＭＳ Ｐゴシック" pitchFamily="34" charset="-128"/>
              </a:rPr>
              <a:t>Moveus</a:t>
            </a:r>
            <a:r>
              <a:rPr lang="en-US" altLang="en-US" sz="1800" b="1" dirty="0">
                <a:ea typeface="ＭＳ Ｐゴシック" pitchFamily="34" charset="-128"/>
              </a:rPr>
              <a:t> </a:t>
            </a:r>
            <a:r>
              <a:rPr lang="en-US" altLang="en-US" sz="1800" b="1" dirty="0" smtClean="0">
                <a:ea typeface="ＭＳ Ｐゴシック" pitchFamily="34" charset="-128"/>
              </a:rPr>
              <a:t>Project </a:t>
            </a:r>
            <a:r>
              <a:rPr lang="en-US" altLang="en-US" sz="1800" dirty="0" smtClean="0">
                <a:ea typeface="ＭＳ Ｐゴシック" pitchFamily="34" charset="-128"/>
              </a:rPr>
              <a:t>is to </a:t>
            </a:r>
            <a:r>
              <a:rPr lang="en-US" altLang="en-US" sz="1800" dirty="0">
                <a:ea typeface="ＭＳ Ｐゴシック" pitchFamily="34" charset="-128"/>
              </a:rPr>
              <a:t>design, implement, pilot, evaluate, disseminate and exploit a number of novel </a:t>
            </a:r>
            <a:r>
              <a:rPr lang="en-US" altLang="en-US" sz="1800" b="1" dirty="0">
                <a:ea typeface="ＭＳ Ｐゴシック" pitchFamily="34" charset="-128"/>
              </a:rPr>
              <a:t>ICT tools </a:t>
            </a:r>
            <a:r>
              <a:rPr lang="en-US" altLang="en-US" sz="1800" dirty="0">
                <a:ea typeface="ＭＳ Ｐゴシック" pitchFamily="34" charset="-128"/>
              </a:rPr>
              <a:t>for </a:t>
            </a:r>
            <a:r>
              <a:rPr lang="en-US" altLang="en-US" sz="1800" b="1" dirty="0">
                <a:ea typeface="ＭＳ Ｐゴシック" pitchFamily="34" charset="-128"/>
              </a:rPr>
              <a:t>smart mobility </a:t>
            </a:r>
            <a:r>
              <a:rPr lang="en-US" altLang="en-US" sz="1800" dirty="0">
                <a:ea typeface="ＭＳ Ｐゴシック" pitchFamily="34" charset="-128"/>
              </a:rPr>
              <a:t>in the context of smart cities, directly addressing real users’ needs </a:t>
            </a:r>
            <a:r>
              <a:rPr lang="en-US" altLang="en-US" sz="1800" b="1" dirty="0">
                <a:ea typeface="ＭＳ Ｐゴシック" pitchFamily="34" charset="-128"/>
              </a:rPr>
              <a:t>while promoting a habit-change </a:t>
            </a:r>
            <a:r>
              <a:rPr lang="en-US" altLang="en-US" sz="1800" dirty="0">
                <a:ea typeface="ＭＳ Ｐゴシック" pitchFamily="34" charset="-128"/>
              </a:rPr>
              <a:t>in their daily </a:t>
            </a:r>
            <a:r>
              <a:rPr lang="en-US" altLang="en-US" sz="1800" dirty="0" smtClean="0">
                <a:ea typeface="ＭＳ Ｐゴシック" pitchFamily="34" charset="-128"/>
              </a:rPr>
              <a:t>lives. </a:t>
            </a:r>
            <a:endParaRPr lang="en-US" altLang="en-US" sz="1800" dirty="0">
              <a:ea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2) </a:t>
            </a:r>
            <a:r>
              <a:rPr lang="en-US" dirty="0" smtClean="0"/>
              <a:t>Goal</a:t>
            </a:r>
            <a:endParaRPr lang="en-US" dirty="0"/>
          </a:p>
        </p:txBody>
      </p:sp>
      <p:pic>
        <p:nvPicPr>
          <p:cNvPr id="8" name="Picture 7" descr="Urban Traffic Control Cent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3161386" cy="2101985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  <p:pic>
        <p:nvPicPr>
          <p:cNvPr id="10" name="Picture 9" descr="iPhone App EMT-route planning and information 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18721"/>
            <a:ext cx="2511683" cy="2074164"/>
          </a:xfrm>
          <a:prstGeom prst="rect">
            <a:avLst/>
          </a:prstGeom>
          <a:ln w="28575">
            <a:solidFill>
              <a:srgbClr val="CADB2A"/>
            </a:solidFill>
          </a:ln>
        </p:spPr>
      </p:pic>
    </p:spTree>
    <p:extLst>
      <p:ext uri="{BB962C8B-B14F-4D97-AF65-F5344CB8AC3E}">
        <p14:creationId xmlns:p14="http://schemas.microsoft.com/office/powerpoint/2010/main" val="15375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1676400"/>
            <a:ext cx="7315200" cy="914400"/>
          </a:xfrm>
          <a:prstGeom prst="rect">
            <a:avLst/>
          </a:prstGeom>
          <a:solidFill>
            <a:srgbClr val="828E0E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lvl="2"/>
            <a:r>
              <a:rPr lang="en-US" altLang="en-US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To </a:t>
            </a:r>
            <a:r>
              <a:rPr lang="en-US" altLang="en-US" dirty="0">
                <a:latin typeface="Arial" pitchFamily="34" charset="0"/>
                <a:ea typeface="Arial" pitchFamily="34" charset="0"/>
                <a:cs typeface="Arial" pitchFamily="34" charset="0"/>
              </a:rPr>
              <a:t>integrate scattered and heterogeneous mobility </a:t>
            </a:r>
            <a:r>
              <a:rPr lang="en-US" altLang="en-US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data</a:t>
            </a:r>
            <a:endParaRPr lang="en-US" altLang="en-US" dirty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</a:t>
            </a:r>
            <a:r>
              <a:rPr lang="fi-FI" dirty="0" smtClean="0"/>
              <a:t>) </a:t>
            </a:r>
            <a:r>
              <a:rPr lang="en-US" dirty="0" smtClean="0"/>
              <a:t>Objectives</a:t>
            </a:r>
            <a:endParaRPr lang="en-US" dirty="0"/>
          </a:p>
        </p:txBody>
      </p:sp>
      <p:pic>
        <p:nvPicPr>
          <p:cNvPr id="4" name="Picture 3" descr="objectiv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1268932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200" y="3429000"/>
            <a:ext cx="7162800" cy="914400"/>
          </a:xfrm>
          <a:prstGeom prst="rect">
            <a:avLst/>
          </a:prstGeom>
          <a:pattFill prst="pct70">
            <a:fgClr>
              <a:srgbClr val="828E0E"/>
            </a:fgClr>
            <a:bgClr>
              <a:srgbClr val="CADB2A"/>
            </a:bgClr>
          </a:patt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lvl="2"/>
            <a:r>
              <a:rPr lang="en-US" altLang="en-US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To </a:t>
            </a:r>
            <a:r>
              <a:rPr lang="en-US" altLang="en-US" dirty="0">
                <a:latin typeface="Arial" pitchFamily="34" charset="0"/>
                <a:ea typeface="Arial" pitchFamily="34" charset="0"/>
                <a:cs typeface="Arial" pitchFamily="34" charset="0"/>
              </a:rPr>
              <a:t>provide green, multimodal, personalized, sustainable , safe and private, reliable and extensible </a:t>
            </a:r>
            <a:r>
              <a:rPr lang="en-US" altLang="en-US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services</a:t>
            </a:r>
            <a:endParaRPr lang="en-US" altLang="en-US" dirty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5029200"/>
            <a:ext cx="7315200" cy="914400"/>
          </a:xfrm>
          <a:prstGeom prst="rect">
            <a:avLst/>
          </a:prstGeom>
          <a:solidFill>
            <a:srgbClr val="828E0E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lvl="2"/>
            <a:r>
              <a:rPr lang="en-US" altLang="en-US" dirty="0" smtClean="0">
                <a:latin typeface="Arial" pitchFamily="34" charset="0"/>
                <a:ea typeface="Arial" pitchFamily="34" charset="0"/>
                <a:cs typeface="Arial" pitchFamily="34" charset="0"/>
              </a:rPr>
              <a:t>    To </a:t>
            </a:r>
            <a:r>
              <a:rPr lang="en-US" altLang="en-US" dirty="0">
                <a:latin typeface="Arial" pitchFamily="34" charset="0"/>
                <a:ea typeface="Arial" pitchFamily="34" charset="0"/>
                <a:cs typeface="Arial" pitchFamily="34" charset="0"/>
              </a:rPr>
              <a:t>elicit and structure real business cases</a:t>
            </a:r>
          </a:p>
        </p:txBody>
      </p:sp>
      <p:pic>
        <p:nvPicPr>
          <p:cNvPr id="5" name="Picture 4" descr="objective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03600"/>
            <a:ext cx="1295400" cy="1089051"/>
          </a:xfrm>
          <a:prstGeom prst="rect">
            <a:avLst/>
          </a:prstGeom>
        </p:spPr>
      </p:pic>
      <p:pic>
        <p:nvPicPr>
          <p:cNvPr id="6" name="Picture 5" descr="objective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78400"/>
            <a:ext cx="1357162" cy="11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OVEUS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MOVEUS</Template>
  <TotalTime>0</TotalTime>
  <Words>785</Words>
  <Application>Microsoft Office PowerPoint</Application>
  <PresentationFormat>On-screen Show (4:3)</PresentationFormat>
  <Paragraphs>110</Paragraphs>
  <Slides>25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MOVEUS</vt:lpstr>
      <vt:lpstr>PowerPoint Presentation</vt:lpstr>
      <vt:lpstr>1) Rationale</vt:lpstr>
      <vt:lpstr>1) Rationale</vt:lpstr>
      <vt:lpstr>1) Rationale</vt:lpstr>
      <vt:lpstr>1) Rationale</vt:lpstr>
      <vt:lpstr>1) Rationale</vt:lpstr>
      <vt:lpstr>1) Rationale</vt:lpstr>
      <vt:lpstr>2) Goal</vt:lpstr>
      <vt:lpstr>3) Objectives</vt:lpstr>
      <vt:lpstr>4) Users, providers and stakeholders</vt:lpstr>
      <vt:lpstr>5) Expected results</vt:lpstr>
      <vt:lpstr>5) Expected results</vt:lpstr>
      <vt:lpstr>5) Architecture </vt:lpstr>
      <vt:lpstr>5) Architecture </vt:lpstr>
      <vt:lpstr>6) Pilots Madrid</vt:lpstr>
      <vt:lpstr>6) Pilots Madrid</vt:lpstr>
      <vt:lpstr>6) Pilots Genoa </vt:lpstr>
      <vt:lpstr>6) Pilots Genoa</vt:lpstr>
      <vt:lpstr>6) Pilots Genoa</vt:lpstr>
      <vt:lpstr>6) Pilots Tampere</vt:lpstr>
      <vt:lpstr>6) Pilots Tampere</vt:lpstr>
      <vt:lpstr>Consortium </vt:lpstr>
      <vt:lpstr>Consortium </vt:lpstr>
      <vt:lpstr>GREEN, MULTIMODAL, PERSONALIZED, SUSTAINABLE, SAFE AND PRIVATE, RELIABLE AND EXTENSIBLE SERVICES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MILLAN Peiro Lopez</dc:creator>
  <cp:lastModifiedBy>Palomares Fernandez, Susana</cp:lastModifiedBy>
  <cp:revision>434</cp:revision>
  <dcterms:created xsi:type="dcterms:W3CDTF">2006-08-16T00:00:00Z</dcterms:created>
  <dcterms:modified xsi:type="dcterms:W3CDTF">2014-09-15T05:42:17Z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220269692</vt:i4>
  </property>
  <property fmtid="{D5CDD505-2E9C-101B-9397-08002B2CF9AE}" pid="3" name="_NewReviewCycle">
    <vt:lpwstr/>
  </property>
  <property fmtid="{D5CDD505-2E9C-101B-9397-08002B2CF9AE}" pid="4" name="_EmailSubject">
    <vt:lpwstr>Presentación proyecto MOVEUS</vt:lpwstr>
  </property>
  <property fmtid="{D5CDD505-2E9C-101B-9397-08002B2CF9AE}" pid="5" name="_AuthorEmail">
    <vt:lpwstr>susana.palomares@atos.net</vt:lpwstr>
  </property>
  <property fmtid="{D5CDD505-2E9C-101B-9397-08002B2CF9AE}" pid="6" name="_AuthorEmailDisplayName">
    <vt:lpwstr>Palomares Fernandez, Susana</vt:lpwstr>
  </property>
</Properties>
</file>